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2"/>
  </p:notesMasterIdLst>
  <p:sldIdLst>
    <p:sldId id="463" r:id="rId5"/>
    <p:sldId id="464" r:id="rId6"/>
    <p:sldId id="318" r:id="rId7"/>
    <p:sldId id="315" r:id="rId8"/>
    <p:sldId id="281" r:id="rId9"/>
    <p:sldId id="278" r:id="rId10"/>
    <p:sldId id="348" r:id="rId11"/>
    <p:sldId id="279" r:id="rId12"/>
    <p:sldId id="305" r:id="rId13"/>
    <p:sldId id="297" r:id="rId14"/>
    <p:sldId id="298" r:id="rId15"/>
    <p:sldId id="299" r:id="rId16"/>
    <p:sldId id="352" r:id="rId17"/>
    <p:sldId id="303" r:id="rId18"/>
    <p:sldId id="304" r:id="rId19"/>
    <p:sldId id="306" r:id="rId20"/>
    <p:sldId id="307" r:id="rId21"/>
    <p:sldId id="308" r:id="rId22"/>
    <p:sldId id="317" r:id="rId23"/>
    <p:sldId id="310" r:id="rId24"/>
    <p:sldId id="312" r:id="rId25"/>
    <p:sldId id="419" r:id="rId26"/>
    <p:sldId id="458" r:id="rId27"/>
    <p:sldId id="459" r:id="rId28"/>
    <p:sldId id="460" r:id="rId29"/>
    <p:sldId id="461" r:id="rId30"/>
    <p:sldId id="300" r:id="rId3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B45A"/>
    <a:srgbClr val="D8615C"/>
    <a:srgbClr val="B24F4A"/>
    <a:srgbClr val="D1B35C"/>
    <a:srgbClr val="F3B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49"/>
    <p:restoredTop sz="92041"/>
  </p:normalViewPr>
  <p:slideViewPr>
    <p:cSldViewPr snapToGrid="0" snapToObjects="1">
      <p:cViewPr varScale="1">
        <p:scale>
          <a:sx n="157" d="100"/>
          <a:sy n="157" d="100"/>
        </p:scale>
        <p:origin x="1504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C8FA1-DEE5-554C-93B2-6A80EF67B0CD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4801F-3399-D843-9BB3-B373F3B032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0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7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0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94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14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spcAft>
                    <a:spcPts val="1200"/>
                  </a:spcAft>
                </a:pPr>
                <a:endParaRPr lang="es-ES" altLang="es-CR" sz="12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spcAft>
                    <a:spcPts val="1200"/>
                  </a:spcAft>
                </a:pPr>
                <a:r>
                  <a:rPr lang="es-ES" altLang="es-CR" sz="12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Que el </a:t>
                </a:r>
                <a:r>
                  <a:rPr lang="es-ES" altLang="es-CR" sz="1200" i="0">
                    <a:solidFill>
                      <a:srgbClr val="59595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s-ES" altLang="es-CR" sz="1200" b="0" i="0">
                    <a:solidFill>
                      <a:srgbClr val="59595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𝑂𝑢𝑡𝑝𝑢𝑡</a:t>
                </a:r>
                <a:r>
                  <a:rPr lang="es-ES" altLang="es-CR" sz="12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sea una</a:t>
                </a:r>
                <a:r>
                  <a:rPr lang="es-ES" altLang="es-CR" sz="1200" baseline="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</a:t>
                </a:r>
                <a:r>
                  <a:rPr lang="es-ES" altLang="es-CR" sz="12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combinación lineal de los cambios </a:t>
                </a:r>
                <a:r>
                  <a:rPr lang="es-ES" altLang="es-CR" sz="1200" i="0">
                    <a:solidFill>
                      <a:srgbClr val="59595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s-ES" altLang="es-CR" sz="1200" b="0" i="0">
                    <a:solidFill>
                      <a:srgbClr val="59595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𝑤_𝑗</a:t>
                </a:r>
                <a:r>
                  <a:rPr lang="es-ES" altLang="es-CR" sz="12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y </a:t>
                </a:r>
                <a:r>
                  <a:rPr lang="es-ES" altLang="es-CR" sz="1200" i="0">
                    <a:solidFill>
                      <a:srgbClr val="59595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s-ES" altLang="es-CR" sz="1200" b="0" i="0">
                    <a:solidFill>
                      <a:srgbClr val="59595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  <a:r>
                  <a:rPr lang="es-ES" altLang="es-CR" sz="12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hace que podamos controlar</a:t>
                </a:r>
                <a:r>
                  <a:rPr lang="es-ES" altLang="es-CR" sz="1200" baseline="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y conocer la forma en que el output cambia al cambiar los pesos o el </a:t>
                </a:r>
                <a:r>
                  <a:rPr lang="es-ES" altLang="es-CR" sz="1200" baseline="0" dirty="0" err="1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bias</a:t>
                </a:r>
                <a:r>
                  <a:rPr lang="es-ES" altLang="es-CR" sz="1200" baseline="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</a:t>
                </a:r>
                <a:endParaRPr lang="es-ES" altLang="es-CR" sz="12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5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30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52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27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8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3F789D-B2AB-4670-A32F-4B1278F20123}" type="slidenum">
              <a:rPr lang="es-CR" smtClean="0"/>
              <a:pPr/>
              <a:t>27</a:t>
            </a:fld>
            <a:endParaRPr lang="es-CR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26396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1200"/>
              </a:spcAft>
            </a:pPr>
            <a:endParaRPr lang="es-ES" altLang="es-CR" sz="12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23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s-ES_trad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_tradnl" altLang="es-CR" sz="12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Utiliza pesos </a:t>
                </a:r>
                <a:r>
                  <a:rPr lang="es-ES" altLang="es-CR" sz="1200" i="0">
                    <a:solidFill>
                      <a:srgbClr val="595959"/>
                    </a:solidFill>
                    <a:latin typeface="Cambria Math" panose="02040503050406030204" pitchFamily="18" charset="0"/>
                    <a:ea typeface="ＭＳ Ｐゴシック" panose="020B0600070205080204" pitchFamily="34" charset="-128"/>
                  </a:rPr>
                  <a:t>𝑤</a:t>
                </a:r>
                <a:r>
                  <a:rPr lang="es-ES_tradnl" altLang="es-CR" sz="1200" i="0">
                    <a:solidFill>
                      <a:srgbClr val="595959"/>
                    </a:solidFill>
                    <a:latin typeface="Cambria Math" panose="02040503050406030204" pitchFamily="18" charset="0"/>
                    <a:ea typeface="ＭＳ Ｐゴシック" panose="020B0600070205080204" pitchFamily="34" charset="-128"/>
                  </a:rPr>
                  <a:t>_</a:t>
                </a:r>
                <a:r>
                  <a:rPr lang="es-ES" altLang="es-CR" sz="1200" i="0">
                    <a:solidFill>
                      <a:srgbClr val="595959"/>
                    </a:solidFill>
                    <a:latin typeface="Cambria Math" panose="02040503050406030204" pitchFamily="18" charset="0"/>
                    <a:ea typeface="ＭＳ Ｐゴシック" panose="020B0600070205080204" pitchFamily="34" charset="-128"/>
                  </a:rPr>
                  <a:t>1,…, 𝑤_𝑝</a:t>
                </a:r>
                <a:r>
                  <a:rPr lang="es-ES" altLang="es-CR" sz="1200" b="0" i="0">
                    <a:solidFill>
                      <a:srgbClr val="595959"/>
                    </a:solidFill>
                    <a:latin typeface="Cambria Math" panose="02040503050406030204" pitchFamily="18" charset="0"/>
                    <a:ea typeface="ＭＳ Ｐゴシック" panose="020B0600070205080204" pitchFamily="34" charset="-128"/>
                  </a:rPr>
                  <a:t>  </a:t>
                </a:r>
                <a:r>
                  <a:rPr lang="es-ES_tradnl" altLang="es-CR" sz="12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que representan importancia:</a:t>
                </a:r>
                <a:r>
                  <a:rPr lang="es-ES_tradnl" altLang="es-CR" sz="1200" baseline="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la importancia de los inputs para el output.</a:t>
                </a:r>
                <a:endParaRPr lang="es-ES_tradnl" altLang="es-CR" sz="12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  <a:p>
                <a:endParaRPr lang="es-ES_trad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90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1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77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04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5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4801F-3399-D843-9BB3-B373F3B032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5868F-431F-0B45-B105-FF569ACD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A2DBE-FF5F-A540-9EB7-40A182A2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95934-85C6-A642-9A32-E6DF0D8B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FEC74F-3214-8F4B-858F-7B6E85B55AA4}" type="slidenum">
              <a:rPr lang="en-US" altLang="es-CR"/>
              <a:pPr/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52091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22947-7ED4-1747-8DE0-83CF3C229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89C46-F077-7E45-9255-2DE204B6E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0B103-2ACB-6541-B130-92B49682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974F94-FC6E-7D4D-977C-2EE2F9E3A79B}" type="slidenum">
              <a:rPr lang="en-US" altLang="es-CR"/>
              <a:pPr/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400926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62121-9F76-8A48-8BED-6FBFB5DDD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E64B-287F-CF4B-A86E-B9C442978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EE61D-C3FC-6C4C-B62B-8B50CC30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E94CE5-846F-9F42-8078-09F3814A9D09}" type="slidenum">
              <a:rPr lang="en-US" altLang="es-CR"/>
              <a:pPr/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34298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79A03-A093-8244-8DA3-B07D155C5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C20C1-8457-EF42-A80F-4B454ACA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7116-607C-1348-8FE8-47F29B62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24E98C-54E1-8F4C-9379-6BF7059E518B}" type="slidenum">
              <a:rPr lang="en-US" altLang="es-CR"/>
              <a:pPr/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69874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362BC-886E-984B-9450-CC277256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B26C3-1B06-B643-AA12-473580ED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672F8-E340-B74D-ABC4-112CC33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16AE3-907C-C24B-AA6A-891DAFF01673}" type="slidenum">
              <a:rPr lang="en-US" altLang="es-CR"/>
              <a:pPr/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95008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7A64C7-FDCB-1E49-8976-2DB988B6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777AF2-4A42-9E43-A77F-4308BFF10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446AFA-EF00-2549-823B-F0A1D57F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0ADF92-1286-5442-8CCD-387610179902}" type="slidenum">
              <a:rPr lang="en-US" altLang="es-CR"/>
              <a:pPr/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70339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4D7762-40FD-B344-ACB8-7CE736BDD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1FF645B-B243-AD41-9362-6B04DD9F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B201509-73B2-AA49-B93B-633202C7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712AF7-AE0F-D042-A5DF-80844041B833}" type="slidenum">
              <a:rPr lang="en-US" altLang="es-CR"/>
              <a:pPr/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13548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A571373-A338-E64F-A5E1-06DB5BA5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C6AE9C-D09C-484C-9217-1D70A2B8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8E8089-A543-C74F-9EF7-8AA9E400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7B1D70-0745-EC43-8070-5BC3B090D7C5}" type="slidenum">
              <a:rPr lang="en-US" altLang="es-CR"/>
              <a:pPr/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91737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A431459-0651-724E-AB1C-540E88B8D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5201D19-D869-7442-B617-4279D87F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34B0163-CC04-664E-9C0F-BA9D9A893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D57A7C-464B-8E43-95EE-C072F3592042}" type="slidenum">
              <a:rPr lang="en-US" altLang="es-CR"/>
              <a:pPr/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3917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64219-E76E-1542-AB1B-34DE0DCC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13286-EC90-F047-B5AF-9DE2925AD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348F8-0793-2B4D-B500-14E06577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14438C-7F3D-1D46-8802-8E88A8B1D54B}" type="slidenum">
              <a:rPr lang="en-US" altLang="es-CR"/>
              <a:pPr/>
              <a:t>‹Nº›</a:t>
            </a:fld>
            <a:endParaRPr lang="en-US" altLang="es-CR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4A9200-B441-354E-8AFB-659FA00B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3B6659-CFDC-FD43-995A-6D3982C6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45BE9F-0DED-2D47-B735-1783C7E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830505-856E-884D-A1B0-8E4AE7EC9AC8}" type="slidenum">
              <a:rPr lang="en-US" altLang="es-CR"/>
              <a:pPr/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92321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8D7A3DA-83E2-4247-A622-0DBBFD19D61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CR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5A87B9E-28D3-4D43-B455-1FA23CF4D0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CR"/>
              <a:t>Click to edit Master text styles</a:t>
            </a:r>
          </a:p>
          <a:p>
            <a:pPr lvl="1"/>
            <a:r>
              <a:rPr lang="en-US" altLang="es-CR"/>
              <a:t>Second level</a:t>
            </a:r>
          </a:p>
          <a:p>
            <a:pPr lvl="2"/>
            <a:r>
              <a:rPr lang="en-US" altLang="es-CR"/>
              <a:t>Third level</a:t>
            </a:r>
          </a:p>
          <a:p>
            <a:pPr lvl="3"/>
            <a:r>
              <a:rPr lang="en-US" altLang="es-CR"/>
              <a:t>Fourth level</a:t>
            </a:r>
          </a:p>
          <a:p>
            <a:pPr lvl="4"/>
            <a:r>
              <a:rPr lang="en-US" altLang="es-CR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B9AB8-C4FC-7948-9F21-52A6AD714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s-CR" altLang="es-CR"/>
              <a:t>Dr. Oldemar Rodríguez R.</a:t>
            </a:r>
            <a:endParaRPr lang="en-US" alt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3C0D0-F982-F64F-88FB-8BBD4C922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CA-0404 Modelos Lineales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9D194-BA17-7E47-B7F3-F874A5D10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F364F60-C75C-784C-BE2E-816A9A4A7405}" type="slidenum">
              <a:rPr lang="en-US" altLang="es-CR"/>
              <a:pPr/>
              <a:t>‹Nº›</a:t>
            </a:fld>
            <a:endParaRPr lang="en-U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  <p:sldLayoutId id="2147493520" r:id="rId5"/>
    <p:sldLayoutId id="2147493521" r:id="rId6"/>
    <p:sldLayoutId id="2147493522" r:id="rId7"/>
    <p:sldLayoutId id="2147493526" r:id="rId8"/>
    <p:sldLayoutId id="2147493523" r:id="rId9"/>
    <p:sldLayoutId id="2147493524" r:id="rId10"/>
    <p:sldLayoutId id="2147493525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42D19B-A330-FA4A-AD36-37BAE0E8A765}"/>
              </a:ext>
            </a:extLst>
          </p:cNvPr>
          <p:cNvSpPr txBox="1">
            <a:spLocks/>
          </p:cNvSpPr>
          <p:nvPr/>
        </p:nvSpPr>
        <p:spPr bwMode="auto">
          <a:xfrm>
            <a:off x="334925" y="1067940"/>
            <a:ext cx="8684142" cy="198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s-ES" altLang="es-CR" sz="4050" b="1" dirty="0">
                <a:solidFill>
                  <a:schemeClr val="tx2"/>
                </a:solidFill>
                <a:latin typeface="Arial Hebrew Scholar" pitchFamily="2" charset="-79"/>
                <a:cs typeface="Arial Hebrew Scholar" pitchFamily="2" charset="-79"/>
              </a:rPr>
              <a:t>Regresión con:</a:t>
            </a:r>
          </a:p>
          <a:p>
            <a:pPr algn="ctr" eaLnBrk="1" hangingPunct="1">
              <a:lnSpc>
                <a:spcPct val="70000"/>
              </a:lnSpc>
            </a:pPr>
            <a:endParaRPr lang="es-ES" altLang="es-CR" sz="4050" b="1" dirty="0">
              <a:solidFill>
                <a:schemeClr val="tx2"/>
              </a:solidFill>
              <a:latin typeface="Arial Hebrew Scholar" pitchFamily="2" charset="-79"/>
              <a:cs typeface="Arial Hebrew Scholar" pitchFamily="2" charset="-79"/>
            </a:endParaRPr>
          </a:p>
          <a:p>
            <a:pPr algn="ctr" eaLnBrk="1" hangingPunct="1">
              <a:lnSpc>
                <a:spcPct val="70000"/>
              </a:lnSpc>
            </a:pPr>
            <a:r>
              <a:rPr lang="es-ES" altLang="es-CR" sz="4050" b="1" dirty="0">
                <a:solidFill>
                  <a:schemeClr val="tx2"/>
                </a:solidFill>
                <a:latin typeface="Arial Hebrew Scholar" pitchFamily="2" charset="-79"/>
                <a:cs typeface="Arial Hebrew Scholar" pitchFamily="2" charset="-79"/>
              </a:rPr>
              <a:t>Redes Neuronales – Deep </a:t>
            </a:r>
            <a:r>
              <a:rPr lang="es-ES" altLang="es-CR" sz="4050" b="1" dirty="0" err="1">
                <a:solidFill>
                  <a:schemeClr val="tx2"/>
                </a:solidFill>
                <a:latin typeface="Arial Hebrew Scholar" pitchFamily="2" charset="-79"/>
                <a:cs typeface="Arial Hebrew Scholar" pitchFamily="2" charset="-79"/>
              </a:rPr>
              <a:t>Learning</a:t>
            </a:r>
            <a:endParaRPr lang="es-ES" altLang="es-CR" sz="4050" b="1" dirty="0">
              <a:solidFill>
                <a:schemeClr val="tx2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8D4BBF-1857-564F-ADF4-AE0AF495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1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61591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85C881-D1C4-074A-A660-AEE88B9730FE}"/>
                  </a:ext>
                </a:extLst>
              </p:cNvPr>
              <p:cNvSpPr txBox="1"/>
              <p:nvPr/>
            </p:nvSpPr>
            <p:spPr>
              <a:xfrm>
                <a:off x="4117854" y="1212476"/>
                <a:ext cx="127772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>
                          <a:solidFill>
                            <a:srgbClr val="D1B45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s-ES" sz="8000">
                          <a:solidFill>
                            <a:srgbClr val="D1B45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85C881-D1C4-074A-A660-AEE88B973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54" y="1212476"/>
                <a:ext cx="1277724" cy="1231106"/>
              </a:xfrm>
              <a:prstGeom prst="rect">
                <a:avLst/>
              </a:prstGeom>
              <a:blipFill>
                <a:blip r:embed="rId3"/>
                <a:stretch>
                  <a:fillRect l="-21782" t="-8163" r="-51485" b="-36735"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21FFDAF-9385-8148-87E8-654DE429403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30703" y="1171077"/>
                <a:ext cx="3272419" cy="1705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spcAft>
                    <a:spcPts val="1800"/>
                  </a:spcAft>
                  <a:buNone/>
                </a:pPr>
                <a:r>
                  <a:rPr lang="es-ES" altLang="es-CR" sz="2700" i="1" dirty="0">
                    <a:solidFill>
                      <a:schemeClr val="accent2">
                        <a:lumMod val="50000"/>
                      </a:schemeClr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Un pequeño cambio en los pesos</a:t>
                </a:r>
                <a:r>
                  <a:rPr lang="es-ES_tradnl" altLang="es-CR" sz="2800" i="1" dirty="0">
                    <a:solidFill>
                      <a:schemeClr val="accent2">
                        <a:lumMod val="50000"/>
                      </a:schemeClr>
                    </a:solidFill>
                    <a:ea typeface="ＭＳ Ｐゴシック" panose="020B0600070205080204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altLang="es-CR" sz="28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s-ES" altLang="es-CR" sz="28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𝑤</m:t>
                        </m:r>
                      </m:e>
                      <m:sub>
                        <m:r>
                          <a:rPr lang="es-ES" altLang="es-CR" sz="28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" altLang="es-CR" sz="2700" i="1" dirty="0">
                    <a:solidFill>
                      <a:schemeClr val="accent2">
                        <a:lumMod val="50000"/>
                      </a:schemeClr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o en el </a:t>
                </a:r>
                <a14:m>
                  <m:oMath xmlns:m="http://schemas.openxmlformats.org/officeDocument/2006/math">
                    <m:r>
                      <a:rPr lang="es-ES" altLang="es-CR" sz="28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𝑏</m:t>
                    </m:r>
                  </m:oMath>
                </a14:m>
                <a:r>
                  <a:rPr lang="es-ES_tradnl" altLang="es-CR" sz="2700" i="1" dirty="0">
                    <a:solidFill>
                      <a:schemeClr val="accent2">
                        <a:lumMod val="50000"/>
                      </a:schemeClr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</a:t>
                </a:r>
              </a:p>
              <a:p>
                <a:pPr eaLnBrk="1" hangingPunct="1"/>
                <a:endParaRPr lang="es-ES_tradnl" altLang="es-CR" sz="27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  <a:p>
                <a:pPr eaLnBrk="1" hangingPunct="1"/>
                <a:endParaRPr lang="es-ES_tradnl" altLang="es-CR" sz="27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21FFDAF-9385-8148-87E8-654DE429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0703" y="1171077"/>
                <a:ext cx="3272419" cy="1705232"/>
              </a:xfrm>
              <a:prstGeom prst="rect">
                <a:avLst/>
              </a:prstGeom>
              <a:blipFill>
                <a:blip r:embed="rId4"/>
                <a:stretch>
                  <a:fillRect l="-3475" t="-3704" r="-27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41458C-065F-B947-9367-8F2FE17DC978}"/>
              </a:ext>
            </a:extLst>
          </p:cNvPr>
          <p:cNvSpPr txBox="1">
            <a:spLocks/>
          </p:cNvSpPr>
          <p:nvPr/>
        </p:nvSpPr>
        <p:spPr bwMode="auto">
          <a:xfrm>
            <a:off x="5610312" y="1171076"/>
            <a:ext cx="3103316" cy="160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Aft>
                <a:spcPts val="1800"/>
              </a:spcAft>
              <a:buNone/>
            </a:pPr>
            <a:r>
              <a:rPr lang="es-ES" altLang="es-CR" sz="2700" i="1" dirty="0">
                <a:solidFill>
                  <a:schemeClr val="accent2">
                    <a:lumMod val="50000"/>
                  </a:schemeClr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Un correspondiente pequeño cambio en el output de la red.</a:t>
            </a:r>
            <a:endParaRPr lang="es-ES_tradnl" altLang="es-CR" sz="2700" i="1" dirty="0">
              <a:solidFill>
                <a:schemeClr val="accent2">
                  <a:lumMod val="50000"/>
                </a:schemeClr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s-ES_tradnl" altLang="es-CR" sz="27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s-ES_tradnl" altLang="es-CR" sz="27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FDADD57D-8987-CB41-BBF6-2EDA23C7593A}"/>
              </a:ext>
            </a:extLst>
          </p:cNvPr>
          <p:cNvSpPr/>
          <p:nvPr/>
        </p:nvSpPr>
        <p:spPr>
          <a:xfrm>
            <a:off x="228918" y="1133809"/>
            <a:ext cx="8686166" cy="1504434"/>
          </a:xfrm>
          <a:prstGeom prst="bracePair">
            <a:avLst/>
          </a:prstGeom>
          <a:ln>
            <a:solidFill>
              <a:srgbClr val="D0B4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5B363B-B2B4-674F-A0BD-995047B9DF40}"/>
              </a:ext>
            </a:extLst>
          </p:cNvPr>
          <p:cNvSpPr txBox="1">
            <a:spLocks/>
          </p:cNvSpPr>
          <p:nvPr/>
        </p:nvSpPr>
        <p:spPr bwMode="auto">
          <a:xfrm>
            <a:off x="135468" y="62376"/>
            <a:ext cx="900853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s-ES_tradnl" altLang="es-CR" sz="3700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Es Deseable que: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BF6AE3-D8FE-FE4C-9653-FCB3A681DAED}"/>
              </a:ext>
            </a:extLst>
          </p:cNvPr>
          <p:cNvSpPr txBox="1">
            <a:spLocks/>
          </p:cNvSpPr>
          <p:nvPr/>
        </p:nvSpPr>
        <p:spPr bwMode="auto">
          <a:xfrm>
            <a:off x="67734" y="3036254"/>
            <a:ext cx="9008533" cy="16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Aft>
                <a:spcPts val="2400"/>
              </a:spcAft>
              <a:buNone/>
            </a:pPr>
            <a:r>
              <a:rPr lang="es-ES" altLang="es-CR" sz="22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¡Esta propiedad hace posible el proceso de aprendizaje en una red neuronal!</a:t>
            </a:r>
            <a:endParaRPr lang="es-ES" altLang="es-CR" sz="19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spcAft>
                <a:spcPts val="2400"/>
              </a:spcAft>
              <a:buNone/>
            </a:pPr>
            <a:r>
              <a:rPr lang="es-ES" altLang="es-CR" sz="19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Podemos modificar los pesos y </a:t>
            </a:r>
            <a:r>
              <a:rPr lang="es-ES" altLang="es-CR" sz="1900" i="1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b</a:t>
            </a:r>
            <a:r>
              <a:rPr lang="es-ES" altLang="es-CR" sz="19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 con el fin de modificar el comportamiento de la red a conveniencia.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829AA-663E-ED4B-8020-D83D19E1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56653"/>
            <a:ext cx="2133600" cy="274637"/>
          </a:xfrm>
        </p:spPr>
        <p:txBody>
          <a:bodyPr/>
          <a:lstStyle/>
          <a:p>
            <a:fld id="{4624E98C-54E1-8F4C-9379-6BF7059E518B}" type="slidenum">
              <a:rPr lang="en-US" altLang="es-CR" smtClean="0"/>
              <a:pPr/>
              <a:t>10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58993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23C45BF6-E9BB-594E-B0C4-035DE1904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99" b="98346" l="881" r="99158">
                        <a14:foregroundMark x1="306" y1="2226" x2="9648" y2="83015"/>
                        <a14:foregroundMark x1="9648" y1="83015" x2="4173" y2="92112"/>
                        <a14:foregroundMark x1="4173" y1="92112" x2="12519" y2="99427"/>
                        <a14:foregroundMark x1="12519" y1="99427" x2="20176" y2="99427"/>
                        <a14:foregroundMark x1="20176" y1="99427" x2="59966" y2="92866"/>
                        <a14:foregroundMark x1="98329" y1="62709" x2="99541" y2="51145"/>
                        <a14:foregroundMark x1="99541" y1="51145" x2="94755" y2="16412"/>
                        <a14:foregroundMark x1="94755" y1="16412" x2="89357" y2="5344"/>
                        <a14:foregroundMark x1="89357" y1="5344" x2="1378" y2="3562"/>
                        <a14:foregroundMark x1="957" y1="83524" x2="28905" y2="73601"/>
                        <a14:foregroundMark x1="28905" y1="73601" x2="53446" y2="83969"/>
                        <a14:foregroundMark x1="53446" y1="83969" x2="48239" y2="99427"/>
                        <a14:foregroundMark x1="48239" y1="99427" x2="5934" y2="98791"/>
                        <a14:foregroundMark x1="5934" y1="98791" x2="881" y2="81552"/>
                        <a14:foregroundMark x1="881" y1="81552" x2="3599" y2="81743"/>
                        <a14:foregroundMark x1="7274" y1="86578" x2="20980" y2="86196"/>
                        <a14:foregroundMark x1="20980" y1="86196" x2="33576" y2="86768"/>
                        <a14:foregroundMark x1="33576" y1="86768" x2="42228" y2="91794"/>
                        <a14:foregroundMark x1="42228" y1="91794" x2="44870" y2="96819"/>
                        <a14:foregroundMark x1="90888" y1="7697" x2="98009" y2="19847"/>
                        <a14:foregroundMark x1="98009" y1="19847" x2="94685" y2="64083"/>
                        <a14:backgroundMark x1="55934" y1="99873" x2="67879" y2="80852"/>
                        <a14:backgroundMark x1="67879" y1="80852" x2="82427" y2="69529"/>
                        <a14:backgroundMark x1="82427" y1="69529" x2="99809" y2="62977"/>
                        <a14:backgroundMark x1="62749" y1="91794" x2="70444" y2="90522"/>
                        <a14:backgroundMark x1="70444" y1="90522" x2="77335" y2="97710"/>
                        <a14:backgroundMark x1="77335" y1="97710" x2="99311" y2="87850"/>
                        <a14:backgroundMark x1="99311" y1="87850" x2="98124" y2="74364"/>
                        <a14:backgroundMark x1="98124" y1="74364" x2="90658" y2="89631"/>
                        <a14:backgroundMark x1="90658" y1="89631" x2="95291" y2="78372"/>
                        <a14:backgroundMark x1="95291" y1="78372" x2="84265" y2="95038"/>
                        <a14:backgroundMark x1="84265" y1="95038" x2="87289" y2="83397"/>
                        <a14:backgroundMark x1="87289" y1="83397" x2="77795" y2="95229"/>
                        <a14:backgroundMark x1="77795" y1="95229" x2="80092" y2="79326"/>
                        <a14:backgroundMark x1="80092" y1="79326" x2="76149" y2="87214"/>
                        <a14:backgroundMark x1="68683" y1="91158" x2="92190" y2="86323"/>
                        <a14:backgroundMark x1="74732" y1="83524" x2="74732" y2="83524"/>
                        <a14:backgroundMark x1="82619" y1="77417" x2="93913" y2="76718"/>
                        <a14:backgroundMark x1="93913" y1="76718" x2="93913" y2="76718"/>
                        <a14:backgroundMark x1="81011" y1="81552" x2="91424" y2="82443"/>
                        <a14:backgroundMark x1="70521" y1="92494" x2="87136" y2="94402"/>
                        <a14:backgroundMark x1="87136" y1="94402" x2="86792" y2="94656"/>
                        <a14:backgroundMark x1="68530" y1="97265" x2="87787" y2="94211"/>
                        <a14:backgroundMark x1="87787" y1="94211" x2="88400" y2="94211"/>
                        <a14:backgroundMark x1="62366" y1="92239" x2="70291" y2="98092"/>
                        <a14:backgroundMark x1="70291" y1="98092" x2="67496" y2="92239"/>
                        <a14:backgroundMark x1="67611" y1="86323" x2="79135" y2="90331"/>
                        <a14:backgroundMark x1="79135" y1="90331" x2="99158" y2="78053"/>
                        <a14:backgroundMark x1="99158" y1="78053" x2="90123" y2="72583"/>
                        <a14:backgroundMark x1="90123" y1="72583" x2="97282" y2="67621"/>
                        <a14:backgroundMark x1="97282" y1="67621" x2="85069" y2="72455"/>
                        <a14:backgroundMark x1="85069" y1="72455" x2="79479" y2="81170"/>
                        <a14:backgroundMark x1="79479" y1="81170" x2="86256" y2="73219"/>
                        <a14:backgroundMark x1="86256" y1="73219" x2="61409" y2="96756"/>
                        <a14:backgroundMark x1="61409" y1="96756" x2="93798" y2="99046"/>
                        <a14:backgroundMark x1="93798" y1="99046" x2="99311" y2="89377"/>
                        <a14:backgroundMark x1="99311" y1="89377" x2="99196" y2="76463"/>
                        <a14:backgroundMark x1="99196" y1="76463" x2="93836" y2="67366"/>
                        <a14:backgroundMark x1="93836" y1="67366" x2="77757" y2="72964"/>
                        <a14:backgroundMark x1="77757" y1="72964" x2="58002" y2="97074"/>
                        <a14:backgroundMark x1="58002" y1="97074" x2="57351" y2="99873"/>
                        <a14:backgroundMark x1="72473" y1="95102" x2="82121" y2="88295"/>
                        <a14:backgroundMark x1="82121" y1="88295" x2="96018" y2="90267"/>
                        <a14:backgroundMark x1="97588" y1="67557" x2="97320" y2="79771"/>
                        <a14:backgroundMark x1="98890" y1="69084" x2="97588" y2="81107"/>
                        <a14:backgroundMark x1="72090" y1="82824" x2="81776" y2="83461"/>
                        <a14:backgroundMark x1="81776" y1="83461" x2="89165" y2="76972"/>
                        <a14:backgroundMark x1="89165" y1="76972" x2="82006" y2="82824"/>
                        <a14:backgroundMark x1="82006" y1="82824" x2="91424" y2="83206"/>
                        <a14:backgroundMark x1="91424" y1="83206" x2="80934" y2="78053"/>
                        <a14:backgroundMark x1="80934" y1="78053" x2="83767" y2="90458"/>
                        <a14:backgroundMark x1="83767" y1="90458" x2="94104" y2="96374"/>
                        <a14:backgroundMark x1="94104" y1="96374" x2="62136" y2="99873"/>
                        <a14:backgroundMark x1="62136" y1="99873" x2="70176" y2="99873"/>
                        <a14:backgroundMark x1="70176" y1="99873" x2="87136" y2="99427"/>
                        <a14:backgroundMark x1="87136" y1="99427" x2="95597" y2="99427"/>
                        <a14:backgroundMark x1="95597" y1="99427" x2="99923" y2="86196"/>
                        <a14:backgroundMark x1="99923" y1="86196" x2="99962" y2="67875"/>
                        <a14:backgroundMark x1="99962" y1="67875" x2="99541" y2="99873"/>
                        <a14:backgroundMark x1="85375" y1="99237" x2="94219" y2="98346"/>
                        <a14:backgroundMark x1="94219" y1="98346" x2="86639" y2="99682"/>
                        <a14:backgroundMark x1="86639" y1="99682" x2="86409" y2="99427"/>
                        <a14:backgroundMark x1="99043" y1="99873" x2="90084" y2="99873"/>
                        <a14:backgroundMark x1="90084" y1="99873" x2="90084" y2="99873"/>
                        <a14:backgroundMark x1="94946" y1="99873" x2="99962" y2="99237"/>
                        <a14:backgroundMark x1="84686" y1="98346" x2="92917" y2="97074"/>
                        <a14:backgroundMark x1="92917" y1="97074" x2="95865" y2="97074"/>
                        <a14:backgroundMark x1="94449" y1="99237" x2="99043" y2="98601"/>
                        <a14:backgroundMark x1="95865" y1="98601" x2="99962" y2="98601"/>
                        <a14:backgroundMark x1="96286" y1="98346" x2="98124" y2="94847"/>
                        <a14:backgroundMark x1="98622" y1="99046" x2="90352" y2="87468"/>
                        <a14:backgroundMark x1="67611" y1="87659" x2="73966" y2="78562"/>
                        <a14:backgroundMark x1="73966" y1="78562" x2="67649" y2="87468"/>
                        <a14:backgroundMark x1="67649" y1="87468" x2="76225" y2="82697"/>
                        <a14:backgroundMark x1="76225" y1="82697" x2="68606" y2="86832"/>
                        <a14:backgroundMark x1="68606" y1="86832" x2="76723" y2="85687"/>
                        <a14:backgroundMark x1="76723" y1="85687" x2="70368" y2="85941"/>
                        <a14:backgroundMark x1="70789" y1="82634" x2="83270" y2="77163"/>
                        <a14:backgroundMark x1="83384" y1="77417" x2="91845" y2="77799"/>
                        <a14:backgroundMark x1="91845" y1="77799" x2="91194" y2="90776"/>
                        <a14:backgroundMark x1="91194" y1="90776" x2="97626" y2="97646"/>
                        <a14:backgroundMark x1="97626" y1="97646" x2="98239" y2="77417"/>
                        <a14:backgroundMark x1="98239" y1="77417" x2="96325" y2="92875"/>
                        <a14:backgroundMark x1="96325" y1="92875" x2="95253" y2="79644"/>
                        <a14:backgroundMark x1="95253" y1="79644" x2="92190" y2="87850"/>
                        <a14:backgroundMark x1="95750" y1="90522" x2="96018" y2="89377"/>
                        <a14:backgroundMark x1="98239" y1="98791" x2="98124" y2="85751"/>
                        <a14:backgroundMark x1="98124" y1="85751" x2="94181" y2="96628"/>
                        <a14:backgroundMark x1="94181" y1="96628" x2="96325" y2="82824"/>
                        <a14:backgroundMark x1="96325" y1="82824" x2="90084" y2="94338"/>
                        <a14:backgroundMark x1="90084" y1="94338" x2="96784" y2="82443"/>
                        <a14:backgroundMark x1="97052" y1="94847" x2="99158" y2="90267"/>
                        <a14:backgroundMark x1="98890" y1="91349" x2="98622" y2="98601"/>
                        <a14:backgroundMark x1="97971" y1="93575" x2="99158" y2="96183"/>
                        <a14:backgroundMark x1="97320" y1="90903" x2="97856" y2="87850"/>
                        <a14:backgroundMark x1="98775" y1="66667" x2="96401" y2="91603"/>
                        <a14:backgroundMark x1="72741" y1="81552" x2="82389" y2="76590"/>
                        <a14:backgroundMark x1="82389" y1="76590" x2="74234" y2="76145"/>
                        <a14:backgroundMark x1="74234" y1="76145" x2="77603" y2="79326"/>
                        <a14:backgroundMark x1="75881" y1="76081" x2="84724" y2="75445"/>
                        <a14:backgroundMark x1="84724" y1="75445" x2="93453" y2="75827"/>
                        <a14:backgroundMark x1="93453" y1="75827" x2="96516" y2="75636"/>
                        <a14:backgroundMark x1="89587" y1="82634" x2="93338" y2="94402"/>
                        <a14:backgroundMark x1="93338" y1="94402" x2="89319" y2="82952"/>
                        <a14:backgroundMark x1="89319" y1="82952" x2="89051" y2="83270"/>
                        <a14:backgroundMark x1="95865" y1="94211" x2="97320" y2="92875"/>
                        <a14:backgroundMark x1="89701" y1="90267" x2="92458" y2="86323"/>
                        <a14:backgroundMark x1="88515" y1="90076" x2="89587" y2="87468"/>
                        <a14:backgroundMark x1="88783" y1="89822" x2="90352" y2="87214"/>
                        <a14:backgroundMark x1="70521" y1="79326" x2="70904" y2="82824"/>
                        <a14:backgroundMark x1="76685" y1="75636" x2="85988" y2="73728"/>
                        <a14:backgroundMark x1="85988" y1="73728" x2="85490" y2="75191"/>
                        <a14:backgroundMark x1="97971" y1="67366" x2="96286" y2="92875"/>
                        <a14:backgroundMark x1="96286" y1="92875" x2="96133" y2="76781"/>
                        <a14:backgroundMark x1="96133" y1="76781" x2="92994" y2="92112"/>
                        <a14:backgroundMark x1="92994" y1="92112" x2="93989" y2="77926"/>
                        <a14:backgroundMark x1="93989" y1="77926" x2="92075" y2="76527"/>
                        <a14:backgroundMark x1="93913" y1="88740" x2="94946" y2="87468"/>
                        <a14:backgroundMark x1="93760" y1="89822" x2="96401" y2="86768"/>
                        <a14:backgroundMark x1="93760" y1="88295" x2="95100" y2="87023"/>
                        <a14:backgroundMark x1="95750" y1="87023" x2="95100" y2="85687"/>
                        <a14:backgroundMark x1="92343" y1="80662" x2="95597" y2="83270"/>
                        <a14:backgroundMark x1="90352" y1="80025" x2="92726" y2="78499"/>
                        <a14:backgroundMark x1="93530" y1="78499" x2="96133" y2="82824"/>
                        <a14:backgroundMark x1="98775" y1="81743" x2="99809" y2="68321"/>
                        <a14:backgroundMark x1="99809" y1="68321" x2="97703" y2="66921"/>
                        <a14:backgroundMark x1="96133" y1="77163" x2="92841" y2="76527"/>
                        <a14:backgroundMark x1="96669" y1="77417" x2="96401" y2="82824"/>
                        <a14:backgroundMark x1="93109" y1="78499" x2="93109" y2="78053"/>
                        <a14:backgroundMark x1="91271" y1="80662" x2="90735" y2="80216"/>
                        <a14:backgroundMark x1="93530" y1="78053" x2="92726" y2="80916"/>
                        <a14:backgroundMark x1="97971" y1="74364" x2="92994" y2="71501"/>
                        <a14:backgroundMark x1="91922" y1="72392" x2="95750" y2="74109"/>
                        <a14:backgroundMark x1="93262" y1="71056" x2="95597" y2="72583"/>
                        <a14:backgroundMark x1="94181" y1="70165" x2="96133" y2="69084"/>
                        <a14:backgroundMark x1="76953" y1="75191" x2="85605" y2="71501"/>
                        <a14:backgroundMark x1="80743" y1="71692" x2="93913" y2="69529"/>
                        <a14:backgroundMark x1="97856" y1="66031" x2="91003" y2="67366"/>
                        <a14:backgroundMark x1="93530" y1="68639" x2="98775" y2="68193"/>
                        <a14:backgroundMark x1="96784" y1="65585" x2="99158" y2="64949"/>
                        <a14:backgroundMark x1="95750" y1="68448" x2="98239" y2="66667"/>
                        <a14:backgroundMark x1="70789" y1="79135" x2="76149" y2="75445"/>
                        <a14:backgroundMark x1="79709" y1="73028" x2="96133" y2="65394"/>
                        <a14:backgroundMark x1="74847" y1="75891" x2="76302" y2="75636"/>
                        <a14:backgroundMark x1="81930" y1="71247" x2="98047" y2="64313"/>
                        <a14:backgroundMark x1="98047" y1="64313" x2="80743" y2="71501"/>
                        <a14:backgroundMark x1="71937" y1="79135" x2="76034" y2="75636"/>
                        <a14:backgroundMark x1="82619" y1="69975" x2="82619" y2="69975"/>
                        <a14:backgroundMark x1="82351" y1="70165" x2="83116" y2="70165"/>
                        <a14:backgroundMark x1="83384" y1="69720" x2="84954" y2="69720"/>
                        <a14:backgroundMark x1="87864" y1="68003" x2="92343" y2="66221"/>
                        <a14:backgroundMark x1="91922" y1="66476" x2="98890" y2="63868"/>
                        <a14:backgroundMark x1="80628" y1="71501" x2="87596" y2="68639"/>
                        <a14:backgroundMark x1="87864" y1="68893" x2="86294" y2="69084"/>
                        <a14:backgroundMark x1="87864" y1="68193" x2="86677" y2="68448"/>
                        <a14:backgroundMark x1="85873" y1="68893" x2="84303" y2="69529"/>
                        <a14:backgroundMark x1="84686" y1="69084" x2="83767" y2="69720"/>
                        <a14:backgroundMark x1="85758" y1="68893" x2="84954" y2="69338"/>
                        <a14:backgroundMark x1="83116" y1="70165" x2="81279" y2="71056"/>
                        <a14:backgroundMark x1="82848" y1="70165" x2="82351" y2="70611"/>
                        <a14:backgroundMark x1="83538" y1="70165" x2="82083" y2="70420"/>
                        <a14:backgroundMark x1="83767" y1="69975" x2="82619" y2="70420"/>
                        <a14:backgroundMark x1="83384" y1="69975" x2="82734" y2="70165"/>
                        <a14:backgroundMark x1="73660" y1="77799" x2="76034" y2="75445"/>
                        <a14:backgroundMark x1="74196" y1="76272" x2="72358" y2="78244"/>
                        <a14:backgroundMark x1="76417" y1="74555" x2="75115" y2="75891"/>
                        <a14:backgroundMark x1="82619" y1="70420" x2="82466" y2="70611"/>
                        <a14:backgroundMark x1="82619" y1="70165" x2="83538" y2="70165"/>
                        <a14:backgroundMark x1="83116" y1="70420" x2="81662" y2="70865"/>
                        <a14:backgroundMark x1="83270" y1="69720" x2="82351" y2="70165"/>
                        <a14:backgroundMark x1="82619" y1="70865" x2="81279" y2="71247"/>
                        <a14:backgroundMark x1="81815" y1="71501" x2="81815" y2="71501"/>
                        <a14:backgroundMark x1="82083" y1="70611" x2="81011" y2="71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543" y="650933"/>
            <a:ext cx="6692107" cy="4027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431013B-4469-B04C-AEAD-C0650EB4289F}"/>
                  </a:ext>
                </a:extLst>
              </p:cNvPr>
              <p:cNvSpPr/>
              <p:nvPr/>
            </p:nvSpPr>
            <p:spPr>
              <a:xfrm>
                <a:off x="2060778" y="455110"/>
                <a:ext cx="116236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ES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595959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431013B-4469-B04C-AEAD-C0650EB42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778" y="455110"/>
                <a:ext cx="1162369" cy="391646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60F7EF-3BD4-D64C-B2B0-E8D27D2E807E}"/>
              </a:ext>
            </a:extLst>
          </p:cNvPr>
          <p:cNvCxnSpPr>
            <a:cxnSpLocks/>
          </p:cNvCxnSpPr>
          <p:nvPr/>
        </p:nvCxnSpPr>
        <p:spPr>
          <a:xfrm flipV="1">
            <a:off x="3211285" y="641152"/>
            <a:ext cx="5138453" cy="9782"/>
          </a:xfrm>
          <a:prstGeom prst="line">
            <a:avLst/>
          </a:prstGeom>
          <a:ln>
            <a:solidFill>
              <a:srgbClr val="D8615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483DA0-952B-184F-ACAC-67AD7E2A66BA}"/>
                  </a:ext>
                </a:extLst>
              </p:cNvPr>
              <p:cNvSpPr/>
              <p:nvPr/>
            </p:nvSpPr>
            <p:spPr>
              <a:xfrm>
                <a:off x="7163544" y="2494698"/>
                <a:ext cx="16789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𝑂𝑢𝑡𝑝𝑢𝑡</m:t>
                    </m:r>
                  </m:oMath>
                </a14:m>
                <a:r>
                  <a:rPr lang="en-US" sz="140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  + </a:t>
                </a:r>
                <a14:m>
                  <m:oMath xmlns:m="http://schemas.openxmlformats.org/officeDocument/2006/math">
                    <m:r>
                      <a:rPr lang="es-ES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s-ES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𝑂𝑢𝑡𝑝𝑢𝑡</m:t>
                    </m:r>
                  </m:oMath>
                </a14:m>
                <a:endParaRPr lang="en-US" sz="1400" dirty="0">
                  <a:solidFill>
                    <a:srgbClr val="595959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483DA0-952B-184F-ACAC-67AD7E2A6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544" y="2494698"/>
                <a:ext cx="1678978" cy="307777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6EE7FF-0CF7-B648-BBA0-9F2F1ACABF93}"/>
              </a:ext>
            </a:extLst>
          </p:cNvPr>
          <p:cNvCxnSpPr>
            <a:cxnSpLocks/>
          </p:cNvCxnSpPr>
          <p:nvPr/>
        </p:nvCxnSpPr>
        <p:spPr>
          <a:xfrm>
            <a:off x="8341201" y="629844"/>
            <a:ext cx="9434" cy="1867090"/>
          </a:xfrm>
          <a:prstGeom prst="straightConnector1">
            <a:avLst/>
          </a:prstGeom>
          <a:ln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E485406-96B2-D34D-A1D2-CF8773DE01A6}"/>
              </a:ext>
            </a:extLst>
          </p:cNvPr>
          <p:cNvSpPr/>
          <p:nvPr/>
        </p:nvSpPr>
        <p:spPr>
          <a:xfrm>
            <a:off x="5131212" y="196720"/>
            <a:ext cx="25246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i="1" dirty="0">
                <a:solidFill>
                  <a:srgbClr val="595959"/>
                </a:solidFill>
                <a:latin typeface="Myriad Pro" panose="020B0503030403020204" pitchFamily="34" charset="0"/>
              </a:rPr>
              <a:t>Un pequeño cambio en cualquier peso causa un pequeño cambio en el output</a:t>
            </a:r>
            <a:endParaRPr lang="en-US" sz="1100" i="1" dirty="0">
              <a:solidFill>
                <a:srgbClr val="595959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F05D547-8B0E-D548-B8D0-DF6767E71ABC}"/>
                  </a:ext>
                </a:extLst>
              </p:cNvPr>
              <p:cNvSpPr/>
              <p:nvPr/>
            </p:nvSpPr>
            <p:spPr>
              <a:xfrm>
                <a:off x="427448" y="938995"/>
                <a:ext cx="42851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16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F05D547-8B0E-D548-B8D0-DF6767E71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48" y="938995"/>
                <a:ext cx="428515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918A9B-D822-D948-A468-CD2081A44DB4}"/>
                  </a:ext>
                </a:extLst>
              </p:cNvPr>
              <p:cNvSpPr/>
              <p:nvPr/>
            </p:nvSpPr>
            <p:spPr>
              <a:xfrm>
                <a:off x="427448" y="2373058"/>
                <a:ext cx="43326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16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918A9B-D822-D948-A468-CD2081A44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48" y="2373058"/>
                <a:ext cx="43326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EC79FD-76DA-604C-940F-1AECEA9825F2}"/>
                  </a:ext>
                </a:extLst>
              </p:cNvPr>
              <p:cNvSpPr/>
              <p:nvPr/>
            </p:nvSpPr>
            <p:spPr>
              <a:xfrm>
                <a:off x="427448" y="3802114"/>
                <a:ext cx="43326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16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EC79FD-76DA-604C-940F-1AECEA982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48" y="3802114"/>
                <a:ext cx="43326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28DF8-9800-7041-BB69-6383FF3F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11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255206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FA3E194-AEE1-1B48-A750-624E9A4C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33" y="874541"/>
            <a:ext cx="8225774" cy="2945206"/>
          </a:xfrm>
        </p:spPr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s-ES" altLang="es-CR" sz="4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Pero… ¡Esta propiedad </a:t>
            </a:r>
            <a:r>
              <a:rPr lang="es-ES" altLang="es-CR" sz="4000" b="1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no</a:t>
            </a:r>
            <a:r>
              <a:rPr lang="es-ES" altLang="es-CR" sz="4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 se cumple con redes de </a:t>
            </a:r>
            <a:r>
              <a:rPr lang="es-ES" altLang="es-CR" sz="4000" b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perceptrones</a:t>
            </a:r>
            <a:r>
              <a:rPr lang="es-ES" altLang="es-CR" sz="4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! 😫</a:t>
            </a:r>
            <a:br>
              <a:rPr lang="es-ES" altLang="es-CR" sz="4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</a:br>
            <a:br>
              <a:rPr lang="es-ES" altLang="es-CR" sz="4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</a:br>
            <a:r>
              <a:rPr lang="es-ES" altLang="es-CR" sz="4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¿Alguien sabe por qué?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FA77DC-E248-D249-87B2-BCB40CED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12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42475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55D16D-F54A-FF42-936F-B08F63AB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09925"/>
          </a:xfrm>
        </p:spPr>
        <p:txBody>
          <a:bodyPr>
            <a:normAutofit/>
          </a:bodyPr>
          <a:lstStyle/>
          <a:p>
            <a:pPr eaLnBrk="1" hangingPunct="1"/>
            <a:endParaRPr lang="es-ES_tradnl" altLang="es-CR" sz="28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  <a:p>
            <a:pPr lvl="2" eaLnBrk="1" hangingPunct="1">
              <a:buFont typeface="Arial" panose="020B0604020202020204" pitchFamily="34" charset="0"/>
              <a:buNone/>
            </a:pPr>
            <a:endParaRPr lang="es-ES_tradnl" altLang="es-CR" sz="20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43F6A87-7DE0-8042-9A92-06F1CF4EBDF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90223" y="1009815"/>
                <a:ext cx="8712011" cy="3264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Aft>
                    <a:spcPts val="1800"/>
                  </a:spcAft>
                </a:pPr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Porque un cambio pequeño en los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𝑤</m:t>
                        </m:r>
                      </m:e>
                      <m:sub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o en </a:t>
                </a:r>
                <a14:m>
                  <m:oMath xmlns:m="http://schemas.openxmlformats.org/officeDocument/2006/math">
                    <m:r>
                      <a:rPr lang="es-ES" altLang="es-CR" sz="28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𝑏</m:t>
                    </m:r>
                  </m:oMath>
                </a14:m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</a:t>
                </a:r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de un solo </a:t>
                </a:r>
                <a:r>
                  <a:rPr lang="es-ES" altLang="es-CR" sz="2800" dirty="0" err="1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perceptrón</a:t>
                </a:r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podría hacer que el output cambie radicalmente. Por ejemplo, de 0 a 1.</a:t>
                </a:r>
              </a:p>
              <a:p>
                <a:pPr eaLnBrk="1" hangingPunct="1">
                  <a:spcAft>
                    <a:spcPts val="1800"/>
                  </a:spcAft>
                </a:pPr>
                <a:r>
                  <a:rPr lang="es-ES" altLang="es-CR" sz="2800" i="1" dirty="0">
                    <a:solidFill>
                      <a:srgbClr val="B24F4A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Más problemas: </a:t>
                </a:r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Este cambio puede modificar el comportamiento del resto de la red de una forma difícil de controlar.</a:t>
                </a:r>
              </a:p>
              <a:p>
                <a:pPr marL="0" indent="0" eaLnBrk="1" hangingPunct="1">
                  <a:spcAft>
                    <a:spcPts val="1800"/>
                  </a:spcAft>
                  <a:buNone/>
                </a:pPr>
                <a:endParaRPr lang="es-ES" altLang="es-CR" sz="28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  <a:p>
                <a:pPr marL="0" indent="0" eaLnBrk="1" hangingPunct="1">
                  <a:spcAft>
                    <a:spcPts val="1800"/>
                  </a:spcAft>
                  <a:buNone/>
                </a:pPr>
                <a:endParaRPr lang="es-ES" altLang="es-CR" sz="28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43F6A87-7DE0-8042-9A92-06F1CF4EB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223" y="1009815"/>
                <a:ext cx="8712011" cy="3264473"/>
              </a:xfrm>
              <a:prstGeom prst="rect">
                <a:avLst/>
              </a:prstGeom>
              <a:blipFill>
                <a:blip r:embed="rId3"/>
                <a:stretch>
                  <a:fillRect l="-1312" t="-1938" r="-2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A570A-EBAF-FE46-A47D-F835182D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13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45338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FA3E194-AEE1-1B48-A750-624E9A4C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738976"/>
            <a:ext cx="8476807" cy="3248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altLang="es-CR" sz="36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¡Podemos superar esta dificultad!</a:t>
            </a:r>
            <a:br>
              <a:rPr lang="es-ES" altLang="es-CR" sz="36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</a:br>
            <a:br>
              <a:rPr lang="es-ES" altLang="es-CR" sz="36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</a:br>
            <a:r>
              <a:rPr lang="es-ES" altLang="es-CR" sz="3600" i="1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¿Cómo?</a:t>
            </a:r>
            <a:br>
              <a:rPr lang="es-ES" altLang="es-CR" sz="36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</a:br>
            <a:r>
              <a:rPr lang="es-ES" altLang="es-CR" sz="36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Usando otro prototipo de neurona artificial </a:t>
            </a:r>
            <a:r>
              <a:rPr lang="es-ES" altLang="es-CR" sz="4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🤓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E3597E-4716-D34F-B9ED-8AB38882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14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93981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711F9-5E78-2343-98A2-A56106AF7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209925"/>
          </a:xfrm>
        </p:spPr>
        <p:txBody>
          <a:bodyPr>
            <a:normAutofit/>
          </a:bodyPr>
          <a:lstStyle/>
          <a:p>
            <a:pPr eaLnBrk="1" hangingPunct="1"/>
            <a:endParaRPr lang="es-ES_tradnl" altLang="es-CR" sz="28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  <a:p>
            <a:pPr lvl="2" eaLnBrk="1" hangingPunct="1">
              <a:buFont typeface="Arial" panose="020B0604020202020204" pitchFamily="34" charset="0"/>
              <a:buNone/>
            </a:pPr>
            <a:endParaRPr lang="es-ES_tradnl" altLang="es-CR" sz="20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648A3A-BE89-B644-8F43-B3D0C59A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113"/>
            <a:ext cx="8229600" cy="66357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altLang="es-CR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Neurona </a:t>
            </a:r>
            <a:r>
              <a:rPr lang="es-ES" altLang="es-CR" b="1" dirty="0" err="1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Sigmoid</a:t>
            </a:r>
            <a:endParaRPr lang="es-ES_tradnl" altLang="es-CR" b="1" dirty="0">
              <a:solidFill>
                <a:srgbClr val="7F7F7F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F43B7E7-8CA8-0D4B-9896-3EACBA36932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9298" y="750359"/>
                <a:ext cx="8944702" cy="3836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10000"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Aft>
                    <a:spcPts val="1200"/>
                  </a:spcAft>
                </a:pPr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Similar a los </a:t>
                </a:r>
                <a:r>
                  <a:rPr lang="es-ES" altLang="es-CR" sz="2800" dirty="0" err="1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perceptrones</a:t>
                </a:r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(tiene inputs, pesos, </a:t>
                </a:r>
                <a:r>
                  <a:rPr lang="es-ES" altLang="es-CR" sz="2800" i="1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b</a:t>
                </a:r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y output).</a:t>
                </a:r>
              </a:p>
              <a:p>
                <a:pPr eaLnBrk="1" hangingPunct="1">
                  <a:spcAft>
                    <a:spcPts val="1200"/>
                  </a:spcAft>
                </a:pPr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Modificada para que un pequeño cambio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𝑤</m:t>
                        </m:r>
                      </m:e>
                      <m:sub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o en </a:t>
                </a:r>
                <a14:m>
                  <m:oMath xmlns:m="http://schemas.openxmlformats.org/officeDocument/2006/math">
                    <m:r>
                      <a:rPr lang="es-ES" altLang="es-CR" sz="28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𝑏</m:t>
                    </m:r>
                    <m:r>
                      <a:rPr lang="es-ES" altLang="es-CR" sz="28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 </m:t>
                    </m:r>
                  </m:oMath>
                </a14:m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genere un pequeño cambio en </a:t>
                </a:r>
                <a14:m>
                  <m:oMath xmlns:m="http://schemas.openxmlformats.org/officeDocument/2006/math">
                    <m:r>
                      <a:rPr lang="es-ES" altLang="es-CR" sz="28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𝑦</m:t>
                    </m:r>
                  </m:oMath>
                </a14:m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</a:t>
                </a:r>
              </a:p>
              <a:p>
                <a:pPr eaLnBrk="1" hangingPunct="1">
                  <a:spcAft>
                    <a:spcPts val="1200"/>
                  </a:spcAft>
                </a:pPr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El output será número real entre 0 y 1, definido por </a:t>
                </a:r>
                <a14:m>
                  <m:oMath xmlns:m="http://schemas.openxmlformats.org/officeDocument/2006/math">
                    <m:r>
                      <a:rPr lang="es-ES" altLang="es-CR" sz="26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s-ES" altLang="es-CR" sz="2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s-ES" altLang="es-CR" sz="26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s-ES" altLang="es-CR" sz="26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altLang="es-CR" sz="260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s-ES" altLang="es-CR" sz="260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ES" altLang="es-CR" sz="260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altLang="es-CR" sz="260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s-ES" altLang="es-CR" sz="260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 </m:t>
                                </m:r>
                                <m:r>
                                  <a:rPr lang="es-ES" altLang="es-CR" sz="260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altLang="es-CR" sz="260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s-ES" altLang="es-CR" sz="2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+</m:t>
                        </m:r>
                        <m:r>
                          <a:rPr lang="es-ES" altLang="es-CR" sz="2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𝑏</m:t>
                        </m:r>
                      </m:e>
                    </m:d>
                  </m:oMath>
                </a14:m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 </a:t>
                </a:r>
              </a:p>
              <a:p>
                <a:pPr eaLnBrk="1" hangingPunct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s-ES" altLang="es-CR" sz="28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es la </a:t>
                </a:r>
                <a:r>
                  <a:rPr lang="es-ES" altLang="es-CR" sz="2800" i="1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función </a:t>
                </a:r>
                <a:r>
                  <a:rPr lang="es-ES" altLang="es-CR" sz="2800" i="1" dirty="0" err="1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Sigmoid</a:t>
                </a:r>
                <a:r>
                  <a:rPr lang="es-ES" altLang="es-CR" sz="2800" i="1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</a:t>
                </a:r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dada por </a:t>
                </a:r>
                <a14:m>
                  <m:oMath xmlns:m="http://schemas.openxmlformats.org/officeDocument/2006/math">
                    <m:r>
                      <a:rPr lang="es-ES" altLang="es-CR" sz="28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ES" altLang="es-CR" sz="28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+ </m:t>
                        </m:r>
                        <m:sSup>
                          <m:sSupPr>
                            <m:ctrlPr>
                              <a:rPr lang="es-ES" altLang="es-CR" sz="28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altLang="es-CR" sz="28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altLang="es-CR" sz="28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altLang="es-CR" sz="28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altLang="es-CR" sz="2800" i="1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.</a:t>
                </a:r>
                <a:endParaRPr lang="es-ES_tradnl" altLang="es-CR" sz="28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  <a:p>
                <a:pPr eaLnBrk="1" hangingPunct="1">
                  <a:spcAft>
                    <a:spcPts val="600"/>
                  </a:spcAft>
                </a:pPr>
                <a:endParaRPr lang="es-ES_tradnl" altLang="es-CR" sz="28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F43B7E7-8CA8-0D4B-9896-3EACBA36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298" y="750359"/>
                <a:ext cx="8944702" cy="3836456"/>
              </a:xfrm>
              <a:prstGeom prst="rect">
                <a:avLst/>
              </a:prstGeom>
              <a:blipFill>
                <a:blip r:embed="rId3"/>
                <a:stretch>
                  <a:fillRect l="-993" t="-26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07ED4-7F11-D048-8321-371B1C4B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15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147827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A00CE857-99D1-D944-9AA8-F1CF7011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9" y="0"/>
            <a:ext cx="4533299" cy="46090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B67AD74-8181-BB42-9659-AC45F86869C8}"/>
              </a:ext>
            </a:extLst>
          </p:cNvPr>
          <p:cNvSpPr txBox="1"/>
          <p:nvPr/>
        </p:nvSpPr>
        <p:spPr>
          <a:xfrm>
            <a:off x="6248400" y="490930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rgbClr val="595959"/>
              </a:solidFill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EB98CF1A-B8DC-4549-AA1D-59D6EDE620D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44905" y="82880"/>
                <a:ext cx="3457523" cy="28919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spcAft>
                    <a:spcPts val="800"/>
                  </a:spcAft>
                  <a:buNone/>
                </a:pPr>
                <a:r>
                  <a:rPr lang="es-ES_tradnl" sz="1500" b="1" dirty="0">
                    <a:solidFill>
                      <a:srgbClr val="7F7F7F"/>
                    </a:solidFill>
                    <a:latin typeface="Century Gothic" panose="020B0502020202020204" pitchFamily="34" charset="0"/>
                    <a:ea typeface="ＭＳ Ｐゴシック" panose="020B0600070205080204" pitchFamily="34" charset="-128"/>
                  </a:rPr>
                  <a:t>Note que:</a:t>
                </a:r>
              </a:p>
              <a:p>
                <a:pPr marL="185733" indent="-185733" eaLnBrk="1" hangingPunct="1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s-ES_tradnl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s-ES_tradnl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ES_tradnl" sz="140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 tiende a 1 cuando </a:t>
                </a:r>
                <a14:m>
                  <m:oMath xmlns:m="http://schemas.openxmlformats.org/officeDocument/2006/math">
                    <m:r>
                      <a:rPr lang="es-ES_tradnl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ES_tradnl" sz="140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 tiende a </a:t>
                </a:r>
                <a14:m>
                  <m:oMath xmlns:m="http://schemas.openxmlformats.org/officeDocument/2006/math">
                    <m:r>
                      <a:rPr lang="es-ES_tradnl" sz="14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_tradnl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s-ES_tradnl" sz="140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.</a:t>
                </a:r>
              </a:p>
              <a:p>
                <a:pPr marL="185733" indent="-185733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ES_tradnl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s-ES_tradnl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ES_tradnl" sz="140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 tiende a 0 cuando </a:t>
                </a:r>
                <a14:m>
                  <m:oMath xmlns:m="http://schemas.openxmlformats.org/officeDocument/2006/math">
                    <m:r>
                      <a:rPr lang="es-ES_tradnl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ES_tradnl" sz="140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 tiende a </a:t>
                </a:r>
                <a14:m>
                  <m:oMath xmlns:m="http://schemas.openxmlformats.org/officeDocument/2006/math">
                    <m:r>
                      <a:rPr lang="es-ES_tradnl" sz="14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ES_tradnl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s-ES_tradnl" sz="140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.</a:t>
                </a:r>
              </a:p>
              <a:p>
                <a:pPr marL="185733" indent="-185733">
                  <a:spcAft>
                    <a:spcPts val="600"/>
                  </a:spcAft>
                </a:pPr>
                <a:r>
                  <a:rPr lang="es-ES_tradnl" sz="140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Pero </a:t>
                </a:r>
                <a14:m>
                  <m:oMath xmlns:m="http://schemas.openxmlformats.org/officeDocument/2006/math">
                    <m:r>
                      <a:rPr lang="es-ES_tradnl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s-ES_tradnl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ES_tradnl" sz="140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 nunca es exactamente igual a 1 o 0.</a:t>
                </a:r>
              </a:p>
              <a:p>
                <a:pPr marL="185733" indent="-185733">
                  <a:spcAft>
                    <a:spcPts val="600"/>
                  </a:spcAft>
                </a:pPr>
                <a:r>
                  <a:rPr lang="es-ES_tradnl" sz="140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Introduce la idea de una probabilidad como output.</a:t>
                </a:r>
              </a:p>
              <a:p>
                <a:pPr marL="185733" indent="-185733">
                  <a:spcAft>
                    <a:spcPts val="600"/>
                  </a:spcAft>
                </a:pPr>
                <a:r>
                  <a:rPr lang="es-ES_tradnl" sz="140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De forma gradual pasa de estar cerca de 0 a estar cerca de 1.</a:t>
                </a: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EB98CF1A-B8DC-4549-AA1D-59D6EDE62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4905" y="82880"/>
                <a:ext cx="3457523" cy="2891914"/>
              </a:xfrm>
              <a:prstGeom prst="rect">
                <a:avLst/>
              </a:prstGeom>
              <a:blipFill>
                <a:blip r:embed="rId4"/>
                <a:stretch>
                  <a:fillRect l="-733" t="-4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DD7448-1110-BD4E-866D-4CA44EB0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16</a:t>
            </a:fld>
            <a:endParaRPr lang="en-US" altLang="es-C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A93013-9976-A24D-8B18-005A497AE886}"/>
                  </a:ext>
                </a:extLst>
              </p:cNvPr>
              <p:cNvSpPr/>
              <p:nvPr/>
            </p:nvSpPr>
            <p:spPr>
              <a:xfrm>
                <a:off x="4693884" y="3524648"/>
                <a:ext cx="4540154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CR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altLang="es-CR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s-ES" altLang="es-C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altLang="es-CR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altLang="es-CR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altLang="es-CR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altLang="es-CR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altLang="es-CR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altLang="es-CR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altLang="es-CR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altLang="es-CR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altLang="es-CR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s-ES" altLang="es-C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altLang="es-C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s-ES" altLang="es-CR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altLang="es-C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altLang="es-C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altLang="es-C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+ </m:t>
                          </m:r>
                          <m:sSup>
                            <m:sSupPr>
                              <m:ctrlPr>
                                <a:rPr lang="es-ES" altLang="es-CR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altLang="es-CR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altLang="es-CR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s-ES" altLang="es-CR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altLang="es-CR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s-ES" altLang="es-CR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s-ES" altLang="es-CR" i="1">
                                              <a:solidFill>
                                                <a:srgbClr val="59595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altLang="es-CR" i="1">
                                              <a:solidFill>
                                                <a:srgbClr val="59595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s-ES" altLang="es-CR" i="1">
                                              <a:solidFill>
                                                <a:srgbClr val="59595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altLang="es-CR" i="1">
                                              <a:solidFill>
                                                <a:srgbClr val="59595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altLang="es-CR" i="1">
                                              <a:solidFill>
                                                <a:srgbClr val="59595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s-ES" altLang="es-CR" i="1">
                                              <a:solidFill>
                                                <a:srgbClr val="59595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altLang="es-CR" i="1">
                                              <a:solidFill>
                                                <a:srgbClr val="59595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s-ES" altLang="es-CR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altLang="es-CR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s-ES" altLang="es-CR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A93013-9976-A24D-8B18-005A497AE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884" y="3524648"/>
                <a:ext cx="4540154" cy="795859"/>
              </a:xfrm>
              <a:prstGeom prst="rect">
                <a:avLst/>
              </a:prstGeom>
              <a:blipFill>
                <a:blip r:embed="rId5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7769B81-5BD8-DD46-BD26-52E6AACB2BBF}"/>
              </a:ext>
            </a:extLst>
          </p:cNvPr>
          <p:cNvSpPr txBox="1"/>
          <p:nvPr/>
        </p:nvSpPr>
        <p:spPr>
          <a:xfrm>
            <a:off x="4888548" y="2898330"/>
            <a:ext cx="4268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i="1" dirty="0">
                <a:solidFill>
                  <a:srgbClr val="595959"/>
                </a:solidFill>
                <a:latin typeface="Myriad Pro" panose="020B0503030403020204" pitchFamily="34" charset="0"/>
              </a:rPr>
              <a:t>Está es la función que usamos en la definición de la neurona </a:t>
            </a:r>
            <a:r>
              <a:rPr lang="es-ES_tradnl" sz="1400" i="1" dirty="0" err="1">
                <a:solidFill>
                  <a:srgbClr val="595959"/>
                </a:solidFill>
                <a:latin typeface="Myriad Pro" panose="020B0503030403020204" pitchFamily="34" charset="0"/>
              </a:rPr>
              <a:t>Sigmoid</a:t>
            </a:r>
            <a:r>
              <a:rPr lang="et-EE" sz="1400" i="1" dirty="0">
                <a:solidFill>
                  <a:srgbClr val="595959"/>
                </a:solidFill>
                <a:latin typeface="Myriad Pro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319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96E2FD9-93A0-D34D-8F8F-3311FC7FA650}"/>
              </a:ext>
            </a:extLst>
          </p:cNvPr>
          <p:cNvSpPr txBox="1"/>
          <p:nvPr/>
        </p:nvSpPr>
        <p:spPr>
          <a:xfrm>
            <a:off x="769356" y="3761257"/>
            <a:ext cx="27895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500" i="1" dirty="0">
                <a:solidFill>
                  <a:srgbClr val="595959"/>
                </a:solidFill>
                <a:latin typeface="Myriad Pro" panose="020B0503030403020204" pitchFamily="34" charset="0"/>
              </a:rPr>
              <a:t>En el fondo está es la función que usamos en la definición del </a:t>
            </a:r>
            <a:r>
              <a:rPr lang="es-ES_tradnl" sz="1500" i="1" dirty="0" err="1">
                <a:solidFill>
                  <a:srgbClr val="595959"/>
                </a:solidFill>
                <a:latin typeface="Myriad Pro" panose="020B0503030403020204" pitchFamily="34" charset="0"/>
              </a:rPr>
              <a:t>perceptrón</a:t>
            </a:r>
            <a:endParaRPr lang="es-ES_tradnl" sz="1500" i="1" dirty="0">
              <a:solidFill>
                <a:srgbClr val="595959"/>
              </a:solidFill>
              <a:latin typeface="Myriad Pro" panose="020B0503030403020204" pitchFamily="34" charset="0"/>
            </a:endParaRPr>
          </a:p>
        </p:txBody>
      </p:sp>
      <p:pic>
        <p:nvPicPr>
          <p:cNvPr id="35" name="Picture 34" descr="A close up of a white wall&#13;&#10;&#13;&#10;Description automatically generated">
            <a:extLst>
              <a:ext uri="{FF2B5EF4-FFF2-40B4-BE49-F238E27FC236}">
                <a16:creationId xmlns:a16="http://schemas.microsoft.com/office/drawing/2014/main" id="{2BB80E8A-564E-1343-909A-D3CFD9C8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41" y="631983"/>
            <a:ext cx="5293185" cy="286602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11886-9E6E-1B4C-B4EB-CC6C3B59FC2B}"/>
              </a:ext>
            </a:extLst>
          </p:cNvPr>
          <p:cNvCxnSpPr>
            <a:cxnSpLocks/>
            <a:stCxn id="21" idx="0"/>
            <a:endCxn id="35" idx="2"/>
          </p:cNvCxnSpPr>
          <p:nvPr/>
        </p:nvCxnSpPr>
        <p:spPr>
          <a:xfrm flipV="1">
            <a:off x="2164139" y="3498011"/>
            <a:ext cx="661695" cy="263246"/>
          </a:xfrm>
          <a:prstGeom prst="straightConnector1">
            <a:avLst/>
          </a:prstGeom>
          <a:ln w="22225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3C05332-3F72-C74F-92AF-B4BCCAE7D56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530475" y="898606"/>
                <a:ext cx="3488266" cy="2108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spcAft>
                    <a:spcPts val="800"/>
                  </a:spcAft>
                  <a:buNone/>
                </a:pPr>
                <a:r>
                  <a:rPr lang="en-US" sz="1500" b="1" dirty="0">
                    <a:solidFill>
                      <a:srgbClr val="7F7F7F"/>
                    </a:solidFill>
                    <a:latin typeface="Century Gothic" panose="020B0502020202020204" pitchFamily="34" charset="0"/>
                    <a:ea typeface="ＭＳ Ｐゴシック" panose="020B0600070205080204" pitchFamily="34" charset="-128"/>
                  </a:rPr>
                  <a:t>Note que:</a:t>
                </a:r>
              </a:p>
              <a:p>
                <a:pPr marL="185733" indent="-185733" eaLnBrk="1" hangingPunct="1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s-ES_tradnl" altLang="es-CR" sz="135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s-ES_tradnl" sz="13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13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ES_tradnl" sz="135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 tiende a 1 cuando </a:t>
                </a:r>
                <a14:m>
                  <m:oMath xmlns:m="http://schemas.openxmlformats.org/officeDocument/2006/math">
                    <m:r>
                      <a:rPr lang="es-ES_tradnl" sz="135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ES_tradnl" sz="135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 es positivo.</a:t>
                </a:r>
              </a:p>
              <a:p>
                <a:pPr marL="185733" indent="-185733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ES_tradnl" altLang="es-CR" sz="135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s-ES_tradnl" sz="13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13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ES_tradnl" sz="135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 tiende a 0 cuando </a:t>
                </a:r>
                <a14:m>
                  <m:oMath xmlns:m="http://schemas.openxmlformats.org/officeDocument/2006/math">
                    <m:r>
                      <a:rPr lang="es-ES_tradnl" sz="135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ES_tradnl" sz="135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 es negativo o 0.</a:t>
                </a:r>
              </a:p>
              <a:p>
                <a:pPr marL="185733" indent="-185733">
                  <a:spcAft>
                    <a:spcPts val="600"/>
                  </a:spcAft>
                </a:pPr>
                <a:r>
                  <a:rPr lang="es-ES_tradnl" sz="135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Pero </a:t>
                </a:r>
                <a14:m>
                  <m:oMath xmlns:m="http://schemas.openxmlformats.org/officeDocument/2006/math">
                    <m:r>
                      <a:rPr lang="es-ES_tradnl" altLang="es-CR" sz="135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s-ES_tradnl" sz="13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135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ES_tradnl" sz="135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 toma solo 2 valores: 0 o 1.</a:t>
                </a:r>
              </a:p>
              <a:p>
                <a:pPr marL="185733" indent="-185733">
                  <a:spcAft>
                    <a:spcPts val="600"/>
                  </a:spcAft>
                </a:pPr>
                <a:r>
                  <a:rPr lang="es-ES_tradnl" sz="135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Es una clasificación binaria.</a:t>
                </a:r>
              </a:p>
              <a:p>
                <a:pPr marL="185733" indent="-185733">
                  <a:spcAft>
                    <a:spcPts val="600"/>
                  </a:spcAft>
                </a:pPr>
                <a:r>
                  <a:rPr lang="es-ES_tradnl" sz="1350" dirty="0">
                    <a:solidFill>
                      <a:srgbClr val="595959"/>
                    </a:solidFill>
                    <a:latin typeface="Myriad Pro" panose="020B0503030403020204" pitchFamily="34" charset="0"/>
                  </a:rPr>
                  <a:t>De forma abrupta pasa de ser 0 a ser 1.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3C05332-3F72-C74F-92AF-B4BCCAE7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0475" y="898606"/>
                <a:ext cx="3488266" cy="2108338"/>
              </a:xfrm>
              <a:prstGeom prst="rect">
                <a:avLst/>
              </a:prstGeom>
              <a:blipFill>
                <a:blip r:embed="rId4"/>
                <a:stretch>
                  <a:fillRect l="-362" t="-59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6DC406A9-3063-B645-A9ED-5BD403E7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40" y="-142452"/>
            <a:ext cx="8229600" cy="651728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s-ES" altLang="es-CR" sz="2700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En Comparación con el </a:t>
            </a:r>
            <a:r>
              <a:rPr lang="es-ES" altLang="es-CR" sz="2700" b="1" dirty="0" err="1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Perceptrón</a:t>
            </a:r>
            <a:r>
              <a:rPr lang="es-ES" altLang="es-CR" sz="2700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…</a:t>
            </a:r>
            <a:endParaRPr lang="es-ES_tradnl" altLang="es-CR" sz="2700" b="1" dirty="0">
              <a:solidFill>
                <a:srgbClr val="7F7F7F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7523D-0B11-644A-9EA1-93D7C3E1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7940" y="4523005"/>
            <a:ext cx="2133600" cy="274637"/>
          </a:xfrm>
        </p:spPr>
        <p:txBody>
          <a:bodyPr/>
          <a:lstStyle/>
          <a:p>
            <a:fld id="{4624E98C-54E1-8F4C-9379-6BF7059E518B}" type="slidenum">
              <a:rPr lang="en-US" altLang="es-CR" smtClean="0"/>
              <a:pPr/>
              <a:t>17</a:t>
            </a:fld>
            <a:endParaRPr lang="en-US" altLang="es-C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DCBBFD-89B0-4548-846B-EBC1F758F0E8}"/>
              </a:ext>
            </a:extLst>
          </p:cNvPr>
          <p:cNvCxnSpPr>
            <a:cxnSpLocks/>
            <a:stCxn id="21" idx="0"/>
            <a:endCxn id="6" idx="1"/>
          </p:cNvCxnSpPr>
          <p:nvPr/>
        </p:nvCxnSpPr>
        <p:spPr>
          <a:xfrm>
            <a:off x="2164139" y="3761257"/>
            <a:ext cx="2120456" cy="3718"/>
          </a:xfrm>
          <a:prstGeom prst="straightConnector1">
            <a:avLst/>
          </a:prstGeom>
          <a:ln w="22225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921295-06E2-2540-9E31-4CE41F2564A2}"/>
                  </a:ext>
                </a:extLst>
              </p:cNvPr>
              <p:cNvSpPr/>
              <p:nvPr/>
            </p:nvSpPr>
            <p:spPr>
              <a:xfrm>
                <a:off x="4284595" y="3076068"/>
                <a:ext cx="4539210" cy="1377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CR" sz="15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altLang="es-CR" sz="15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altLang="es-CR" sz="15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s-ES" altLang="es-CR" sz="15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s-ES" altLang="es-CR" sz="15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altLang="es-CR" sz="15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s-ES" altLang="es-CR" sz="15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altLang="es-CR" sz="15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altLang="es-CR" sz="15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altLang="es-CR" sz="15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  <m:r>
                                <a:rPr lang="es-ES" altLang="es-CR" sz="15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s-ES" altLang="es-CR" sz="15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ES" altLang="es-CR" sz="1500" dirty="0">
                  <a:solidFill>
                    <a:srgbClr val="595959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921295-06E2-2540-9E31-4CE41F256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95" y="3076068"/>
                <a:ext cx="4539210" cy="1377813"/>
              </a:xfrm>
              <a:prstGeom prst="rect">
                <a:avLst/>
              </a:prstGeom>
              <a:blipFill>
                <a:blip r:embed="rId5"/>
                <a:stretch>
                  <a:fillRect t="-53636" b="-75455"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209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9F77F47-3331-2649-8E75-770609EF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70" y="2987843"/>
            <a:ext cx="3268216" cy="573770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ES_tradnl" altLang="es-CR" sz="2400" b="1" dirty="0">
                <a:solidFill>
                  <a:srgbClr val="00B050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Similitud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3F6A87-7DE0-8042-9A92-06F1CF4EBDFC}"/>
              </a:ext>
            </a:extLst>
          </p:cNvPr>
          <p:cNvSpPr txBox="1">
            <a:spLocks/>
          </p:cNvSpPr>
          <p:nvPr/>
        </p:nvSpPr>
        <p:spPr bwMode="auto">
          <a:xfrm>
            <a:off x="1380570" y="3452794"/>
            <a:ext cx="3082498" cy="119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2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En el infinito la neurona </a:t>
            </a:r>
            <a:r>
              <a:rPr lang="es-ES" altLang="es-CR" sz="2000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sigmoide</a:t>
            </a:r>
            <a:r>
              <a:rPr lang="es-ES" altLang="es-CR" sz="2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 se comporta como un </a:t>
            </a:r>
            <a:r>
              <a:rPr lang="es-ES" altLang="es-CR" sz="2000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perceptrón</a:t>
            </a:r>
            <a:r>
              <a:rPr lang="es-ES" altLang="es-CR" sz="2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0" indent="0" eaLnBrk="1" hangingPunct="1">
              <a:spcAft>
                <a:spcPts val="1200"/>
              </a:spcAft>
              <a:buNone/>
            </a:pPr>
            <a:endParaRPr lang="es-ES" altLang="es-CR" sz="24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4FF8E5-D8F5-FF4D-8740-6CA03DACC861}"/>
              </a:ext>
            </a:extLst>
          </p:cNvPr>
          <p:cNvSpPr txBox="1">
            <a:spLocks/>
          </p:cNvSpPr>
          <p:nvPr/>
        </p:nvSpPr>
        <p:spPr bwMode="auto">
          <a:xfrm>
            <a:off x="4931633" y="2997690"/>
            <a:ext cx="3268216" cy="57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/>
            <a:r>
              <a:rPr lang="es-ES_tradnl" altLang="es-CR" sz="2400" b="1" dirty="0">
                <a:solidFill>
                  <a:srgbClr val="C00000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Diferencia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C42545-3A86-CD47-A12E-8E9FA38013BB}"/>
              </a:ext>
            </a:extLst>
          </p:cNvPr>
          <p:cNvSpPr txBox="1">
            <a:spLocks/>
          </p:cNvSpPr>
          <p:nvPr/>
        </p:nvSpPr>
        <p:spPr bwMode="auto">
          <a:xfrm>
            <a:off x="4931633" y="3462641"/>
            <a:ext cx="3268216" cy="110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2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Alrededor de 0 ambas neuronas se comportan diferente.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53D1FE-F137-AC49-BF0E-016DA3097D14}"/>
              </a:ext>
            </a:extLst>
          </p:cNvPr>
          <p:cNvSpPr txBox="1">
            <a:spLocks/>
          </p:cNvSpPr>
          <p:nvPr/>
        </p:nvSpPr>
        <p:spPr bwMode="auto">
          <a:xfrm>
            <a:off x="135468" y="-57029"/>
            <a:ext cx="900853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s-ES_tradnl" altLang="es-CR" sz="3700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En Resumen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FF75D2C-CE11-F543-88FB-9324DC9E397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5467" y="736889"/>
                <a:ext cx="8927851" cy="2235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Aft>
                    <a:spcPts val="1200"/>
                  </a:spcAft>
                </a:pP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Es una versión </a:t>
                </a:r>
                <a:r>
                  <a:rPr lang="es-ES" altLang="es-CR" sz="2400" i="1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suavizada</a:t>
                </a: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del </a:t>
                </a:r>
                <a:r>
                  <a:rPr lang="es-ES" altLang="es-CR" sz="2400" dirty="0" err="1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perceptrón</a:t>
                </a: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y es más apta para el proceso de aprendizaje de la red.</a:t>
                </a:r>
              </a:p>
              <a:p>
                <a:pPr eaLnBrk="1" hangingPunct="1">
                  <a:spcAft>
                    <a:spcPts val="1200"/>
                  </a:spcAft>
                </a:pP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Cumple que un pequeño cambio en los pesos o los</a:t>
                </a:r>
                <a:r>
                  <a:rPr lang="es-ES" altLang="es-CR" sz="2400" i="1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b </a:t>
                </a: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produce un pequeño cambio en el output.</a:t>
                </a:r>
              </a:p>
              <a:p>
                <a:pPr eaLnBrk="1" hangingPunct="1">
                  <a:spcAft>
                    <a:spcPts val="1200"/>
                  </a:spcAft>
                </a:pP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De hecho </a:t>
                </a:r>
                <a14:m>
                  <m:oMath xmlns:m="http://schemas.openxmlformats.org/officeDocument/2006/math"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𝑂𝑢𝑡𝑝𝑢𝑡</m:t>
                    </m:r>
                  </m:oMath>
                </a14:m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es una combinación lineal de los cambios </a:t>
                </a:r>
                <a14:m>
                  <m:oMath xmlns:m="http://schemas.openxmlformats.org/officeDocument/2006/math"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s-ES" altLang="es-CR" sz="2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altLang="es-CR" sz="2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altLang="es-CR" sz="2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 y  </a:t>
                </a:r>
                <a14:m>
                  <m:oMath xmlns:m="http://schemas.openxmlformats.org/officeDocument/2006/math"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FF75D2C-CE11-F543-88FB-9324DC9E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467" y="736889"/>
                <a:ext cx="8927851" cy="2235594"/>
              </a:xfrm>
              <a:prstGeom prst="rect">
                <a:avLst/>
              </a:prstGeom>
              <a:blipFill>
                <a:blip r:embed="rId3"/>
                <a:stretch>
                  <a:fillRect l="-710" t="-5085" r="-1563" b="-22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uble Brace 15">
            <a:extLst>
              <a:ext uri="{FF2B5EF4-FFF2-40B4-BE49-F238E27FC236}">
                <a16:creationId xmlns:a16="http://schemas.microsoft.com/office/drawing/2014/main" id="{AB876173-7D2A-8F47-8C10-31605E27FC61}"/>
              </a:ext>
            </a:extLst>
          </p:cNvPr>
          <p:cNvSpPr/>
          <p:nvPr/>
        </p:nvSpPr>
        <p:spPr>
          <a:xfrm>
            <a:off x="944152" y="2997690"/>
            <a:ext cx="7074991" cy="1413605"/>
          </a:xfrm>
          <a:prstGeom prst="bracePair">
            <a:avLst/>
          </a:prstGeom>
          <a:ln>
            <a:solidFill>
              <a:srgbClr val="D0B4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080541-B8B3-224C-A2EF-5CD91845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18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890976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C867A0-3F72-D14C-B9B8-D1D7E906D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09925"/>
          </a:xfrm>
        </p:spPr>
        <p:txBody>
          <a:bodyPr>
            <a:normAutofit/>
          </a:bodyPr>
          <a:lstStyle/>
          <a:p>
            <a:pPr eaLnBrk="1" hangingPunct="1"/>
            <a:endParaRPr lang="es-ES_tradnl" altLang="es-CR" sz="28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  <a:p>
            <a:pPr lvl="2" eaLnBrk="1" hangingPunct="1">
              <a:buFont typeface="Arial" panose="020B0604020202020204" pitchFamily="34" charset="0"/>
              <a:buNone/>
            </a:pPr>
            <a:endParaRPr lang="es-ES_tradnl" altLang="es-CR" sz="20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09CD4B7-D833-EC40-A8FF-0EBAE561639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7344" y="957335"/>
                <a:ext cx="8757524" cy="3558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Aft>
                    <a:spcPts val="1200"/>
                  </a:spcAft>
                </a:pP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Las funciones </a:t>
                </a:r>
                <a14:m>
                  <m:oMath xmlns:m="http://schemas.openxmlformats.org/officeDocument/2006/math"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𝑓</m:t>
                    </m:r>
                  </m:oMath>
                </a14:m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que se aplican al valor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s-ES" altLang="es-CR" sz="2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altLang="es-CR" sz="2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altLang="es-CR" sz="24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s-ES" altLang="es-CR" sz="24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s-ES" altLang="es-CR" sz="24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altLang="es-CR" sz="24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s-ES" altLang="es-CR" sz="24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 </m:t>
                            </m:r>
                            <m:r>
                              <a:rPr lang="es-ES" altLang="es-CR" sz="24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s-ES" altLang="es-CR" sz="24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+</m:t>
                    </m:r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𝑏</m:t>
                    </m:r>
                  </m:oMath>
                </a14:m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para generar el output de una neurona se llaman </a:t>
                </a:r>
                <a:r>
                  <a:rPr lang="es-ES" altLang="es-CR" sz="2400" i="1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funciones de activación.</a:t>
                </a:r>
              </a:p>
              <a:p>
                <a:pPr eaLnBrk="1" hangingPunct="1">
                  <a:spcAft>
                    <a:spcPts val="1200"/>
                  </a:spcAft>
                </a:pP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Hemos usado la función de activación escalón </a:t>
                </a:r>
                <a14:m>
                  <m:oMath xmlns:m="http://schemas.openxmlformats.org/officeDocument/2006/math"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 y la </a:t>
                </a:r>
                <a:r>
                  <a:rPr lang="es-ES" altLang="es-CR" sz="2400" dirty="0" err="1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sigmoid</a:t>
                </a: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</a:t>
                </a:r>
              </a:p>
              <a:p>
                <a:pPr eaLnBrk="1" hangingPunct="1">
                  <a:spcAft>
                    <a:spcPts val="1200"/>
                  </a:spcAft>
                </a:pP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Usando otras funciones de activación podemos definir otras neuronas.</a:t>
                </a:r>
              </a:p>
              <a:p>
                <a:pPr eaLnBrk="1" hangingPunct="1">
                  <a:spcAft>
                    <a:spcPts val="1200"/>
                  </a:spcAft>
                </a:pP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Una red de clasificación o regresión se especifica definiendo las funciones de activación de las neuronas de la capa de salida.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09CD4B7-D833-EC40-A8FF-0EBAE5616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344" y="957335"/>
                <a:ext cx="8757524" cy="3558619"/>
              </a:xfrm>
              <a:prstGeom prst="rect">
                <a:avLst/>
              </a:prstGeom>
              <a:blipFill>
                <a:blip r:embed="rId3"/>
                <a:stretch>
                  <a:fillRect l="-870" t="-14947" r="-7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9F323A39-B828-5146-84B4-0BF18815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31" y="155097"/>
            <a:ext cx="8484370" cy="695326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_tradnl" altLang="es-CR" sz="4000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Funciones de Activación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9A8F3-DA52-4042-BDF9-1CCB5E6D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19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85255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021DF5F1-E835-A540-83DC-A64A4C568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68225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s-ES_tradnl" altLang="es-CR" sz="3200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Clasificación vs Regresión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D2CDD137-33C0-3F4A-A26F-031C6AEBEC71}"/>
              </a:ext>
            </a:extLst>
          </p:cNvPr>
          <p:cNvSpPr txBox="1">
            <a:spLocks/>
          </p:cNvSpPr>
          <p:nvPr/>
        </p:nvSpPr>
        <p:spPr bwMode="auto">
          <a:xfrm>
            <a:off x="4820009" y="745907"/>
            <a:ext cx="4242349" cy="219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dirty="0"/>
              <a:t>Regresión:</a:t>
            </a:r>
          </a:p>
          <a:p>
            <a:pPr lvl="1"/>
            <a:r>
              <a:rPr lang="es-CR" sz="23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La variable a predecir 	   es cuantitativa</a:t>
            </a:r>
          </a:p>
          <a:p>
            <a:pPr lvl="1"/>
            <a:r>
              <a:rPr lang="es-CR" sz="23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Por ejemplo: Predecir las ventas de un producto</a:t>
            </a:r>
          </a:p>
        </p:txBody>
      </p:sp>
      <p:sp>
        <p:nvSpPr>
          <p:cNvPr id="31" name="Marcador de contenido 3">
            <a:extLst>
              <a:ext uri="{FF2B5EF4-FFF2-40B4-BE49-F238E27FC236}">
                <a16:creationId xmlns:a16="http://schemas.microsoft.com/office/drawing/2014/main" id="{E39E9FA7-862B-D14C-96EE-96895C473800}"/>
              </a:ext>
            </a:extLst>
          </p:cNvPr>
          <p:cNvSpPr txBox="1">
            <a:spLocks/>
          </p:cNvSpPr>
          <p:nvPr/>
        </p:nvSpPr>
        <p:spPr>
          <a:xfrm>
            <a:off x="81644" y="745907"/>
            <a:ext cx="4738363" cy="22352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dirty="0"/>
              <a:t>Clasificación:</a:t>
            </a:r>
          </a:p>
          <a:p>
            <a:pPr lvl="1"/>
            <a:r>
              <a:rPr lang="es-CR" sz="23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La variable a predecir es cualitativa</a:t>
            </a:r>
          </a:p>
          <a:p>
            <a:pPr lvl="1"/>
            <a:r>
              <a:rPr lang="es-CR" sz="23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Por ejemplo: Predecir si un cliente acepta un préstamo</a:t>
            </a:r>
          </a:p>
        </p:txBody>
      </p:sp>
      <p:pic>
        <p:nvPicPr>
          <p:cNvPr id="32" name="Picture 31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026D78A5-78DD-A845-AD3A-96290427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65" y="2863167"/>
            <a:ext cx="1967254" cy="1780405"/>
          </a:xfrm>
          <a:prstGeom prst="rect">
            <a:avLst/>
          </a:prstGeom>
        </p:spPr>
      </p:pic>
      <p:pic>
        <p:nvPicPr>
          <p:cNvPr id="33" name="Picture 32" descr="A picture containing photo, showing, indoor, wall&#13;&#10;&#13;&#10;Description automatically generated">
            <a:extLst>
              <a:ext uri="{FF2B5EF4-FFF2-40B4-BE49-F238E27FC236}">
                <a16:creationId xmlns:a16="http://schemas.microsoft.com/office/drawing/2014/main" id="{A7E3D7BB-150B-284F-976E-9F4FD1C3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01" y="2826000"/>
            <a:ext cx="2752274" cy="1630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7EC346-57E6-E74C-BD90-FA1AE58C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2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807999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3474025D-FA2C-5946-BF6D-B301FA3C7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027" y="820399"/>
            <a:ext cx="5300592" cy="30891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DDFE32-006D-964B-8578-539E04EC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20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371602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C67BDA0-A36D-C745-A7D2-1B1229674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79" y="842"/>
            <a:ext cx="4698169" cy="461981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50C620-5084-E247-9F50-B1097595E21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176889" y="908403"/>
            <a:ext cx="781694" cy="646427"/>
          </a:xfrm>
          <a:prstGeom prst="straightConnector1">
            <a:avLst/>
          </a:prstGeom>
          <a:ln w="19050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B89F9C-0EC5-7B44-9A5F-0554178F48EA}"/>
              </a:ext>
            </a:extLst>
          </p:cNvPr>
          <p:cNvSpPr txBox="1"/>
          <p:nvPr/>
        </p:nvSpPr>
        <p:spPr>
          <a:xfrm>
            <a:off x="5958583" y="169739"/>
            <a:ext cx="2331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Myriad Pro" panose="020B0503030403020204" pitchFamily="34" charset="0"/>
              </a:rPr>
              <a:t>Para </a:t>
            </a:r>
            <a:r>
              <a:rPr lang="es-ES" b="1" u="sng" dirty="0">
                <a:solidFill>
                  <a:srgbClr val="FF0000"/>
                </a:solidFill>
                <a:latin typeface="Myriad Pro" panose="020B0503030403020204" pitchFamily="34" charset="0"/>
              </a:rPr>
              <a:t>regresión</a:t>
            </a:r>
            <a:r>
              <a:rPr lang="es-ES" b="1" dirty="0">
                <a:solidFill>
                  <a:srgbClr val="FF0000"/>
                </a:solidFill>
                <a:latin typeface="Myriad Pro" panose="020B0503030403020204" pitchFamily="34" charset="0"/>
              </a:rPr>
              <a:t> se usa la función de activación </a:t>
            </a:r>
            <a:r>
              <a:rPr lang="es-ES" b="1" i="1" dirty="0">
                <a:solidFill>
                  <a:srgbClr val="FF0000"/>
                </a:solidFill>
                <a:latin typeface="Myriad Pro" panose="020B0503030403020204" pitchFamily="34" charset="0"/>
              </a:rPr>
              <a:t>lineal</a:t>
            </a:r>
            <a:r>
              <a:rPr lang="es-ES" b="1" dirty="0">
                <a:solidFill>
                  <a:srgbClr val="FF0000"/>
                </a:solidFill>
                <a:latin typeface="Myriad Pro" panose="020B0503030403020204" pitchFamily="34" charset="0"/>
              </a:rPr>
              <a:t> en la neurona de la capa de salida.</a:t>
            </a:r>
            <a:endParaRPr lang="en-US" b="1" dirty="0">
              <a:solidFill>
                <a:srgbClr val="FF0000"/>
              </a:solidFill>
              <a:latin typeface="Myriad Pro" panose="020B05030304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C5BC4-438C-D74C-99C1-356BFD1E48E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059228" y="2325112"/>
            <a:ext cx="953143" cy="101854"/>
          </a:xfrm>
          <a:prstGeom prst="straightConnector1">
            <a:avLst/>
          </a:prstGeom>
          <a:ln w="19050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CA3398-BA8F-1C4F-AF74-1569294E3BC8}"/>
              </a:ext>
            </a:extLst>
          </p:cNvPr>
          <p:cNvSpPr txBox="1"/>
          <p:nvPr/>
        </p:nvSpPr>
        <p:spPr>
          <a:xfrm>
            <a:off x="6012371" y="1701864"/>
            <a:ext cx="25565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rgbClr val="595959"/>
                </a:solidFill>
                <a:latin typeface="Myriad Pro" panose="020B0503030403020204" pitchFamily="34" charset="0"/>
              </a:rPr>
              <a:t>Para clasificación binaria se usa la función </a:t>
            </a:r>
            <a:r>
              <a:rPr lang="es-ES" sz="1500" i="1" dirty="0" err="1">
                <a:solidFill>
                  <a:srgbClr val="595959"/>
                </a:solidFill>
                <a:latin typeface="Myriad Pro" panose="020B0503030403020204" pitchFamily="34" charset="0"/>
              </a:rPr>
              <a:t>sigmoid</a:t>
            </a:r>
            <a:r>
              <a:rPr lang="es-ES" sz="1500" i="1" dirty="0">
                <a:solidFill>
                  <a:srgbClr val="595959"/>
                </a:solidFill>
                <a:latin typeface="Myriad Pro" panose="020B0503030403020204" pitchFamily="34" charset="0"/>
              </a:rPr>
              <a:t> </a:t>
            </a:r>
            <a:r>
              <a:rPr lang="es-ES" sz="1500" dirty="0">
                <a:solidFill>
                  <a:srgbClr val="595959"/>
                </a:solidFill>
                <a:latin typeface="Myriad Pro" panose="020B0503030403020204" pitchFamily="34" charset="0"/>
              </a:rPr>
              <a:t>en la neurona de la capa de salida. O bien se usa el </a:t>
            </a:r>
            <a:r>
              <a:rPr lang="es-ES" sz="1500" dirty="0" err="1">
                <a:solidFill>
                  <a:srgbClr val="595959"/>
                </a:solidFill>
                <a:latin typeface="Myriad Pro" panose="020B0503030403020204" pitchFamily="34" charset="0"/>
              </a:rPr>
              <a:t>perceptrón</a:t>
            </a:r>
            <a:r>
              <a:rPr lang="es-ES" sz="1500" dirty="0">
                <a:solidFill>
                  <a:srgbClr val="595959"/>
                </a:solidFill>
                <a:latin typeface="Myriad Pro" panose="020B0503030403020204" pitchFamily="34" charset="0"/>
              </a:rPr>
              <a:t> o sus variantes</a:t>
            </a:r>
            <a:r>
              <a:rPr lang="es-ES" sz="1000" dirty="0">
                <a:solidFill>
                  <a:srgbClr val="595959"/>
                </a:solidFill>
                <a:latin typeface="Myriad Pro" panose="020B0503030403020204" pitchFamily="34" charset="0"/>
              </a:rPr>
              <a:t>.</a:t>
            </a:r>
            <a:endParaRPr lang="en-US" sz="1000" dirty="0">
              <a:solidFill>
                <a:srgbClr val="595959"/>
              </a:solidFill>
              <a:latin typeface="Myriad Pro" panose="020B0503030403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C5DA17-1489-B744-8862-B292920158C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005438" y="3758323"/>
            <a:ext cx="953145" cy="132499"/>
          </a:xfrm>
          <a:prstGeom prst="straightConnector1">
            <a:avLst/>
          </a:prstGeom>
          <a:ln w="19050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D196A4-D37A-FB46-A4C5-B2CCCB29367C}"/>
              </a:ext>
            </a:extLst>
          </p:cNvPr>
          <p:cNvSpPr txBox="1"/>
          <p:nvPr/>
        </p:nvSpPr>
        <p:spPr>
          <a:xfrm>
            <a:off x="5958583" y="3250491"/>
            <a:ext cx="2610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rgbClr val="595959"/>
                </a:solidFill>
                <a:latin typeface="Myriad Pro" panose="020B0503030403020204" pitchFamily="34" charset="0"/>
              </a:rPr>
              <a:t>En la práctica se usa la función </a:t>
            </a:r>
            <a:r>
              <a:rPr lang="es-ES" sz="1500" i="1" dirty="0" err="1">
                <a:solidFill>
                  <a:srgbClr val="595959"/>
                </a:solidFill>
                <a:latin typeface="Myriad Pro" panose="020B0503030403020204" pitchFamily="34" charset="0"/>
              </a:rPr>
              <a:t>ReLU</a:t>
            </a:r>
            <a:r>
              <a:rPr lang="es-ES" sz="1500" dirty="0">
                <a:solidFill>
                  <a:srgbClr val="595959"/>
                </a:solidFill>
                <a:latin typeface="Myriad Pro" panose="020B0503030403020204" pitchFamily="34" charset="0"/>
              </a:rPr>
              <a:t> en neuronas de las capas ocultas. Antes se usaba la función </a:t>
            </a:r>
            <a:r>
              <a:rPr lang="es-ES" sz="1500" i="1" dirty="0">
                <a:solidFill>
                  <a:srgbClr val="595959"/>
                </a:solidFill>
                <a:latin typeface="Myriad Pro" panose="020B0503030403020204" pitchFamily="34" charset="0"/>
              </a:rPr>
              <a:t>tangente hiperbólica.</a:t>
            </a:r>
            <a:endParaRPr lang="en-US" sz="1500" i="1" dirty="0">
              <a:solidFill>
                <a:srgbClr val="595959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EA9C4-5171-1C4D-9A64-53938B19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7732" y="4447850"/>
            <a:ext cx="2133600" cy="274637"/>
          </a:xfrm>
        </p:spPr>
        <p:txBody>
          <a:bodyPr/>
          <a:lstStyle/>
          <a:p>
            <a:fld id="{4624E98C-54E1-8F4C-9379-6BF7059E518B}" type="slidenum">
              <a:rPr lang="en-US" altLang="es-CR" smtClean="0"/>
              <a:pPr/>
              <a:t>21</a:t>
            </a:fld>
            <a:endParaRPr lang="en-US" altLang="es-CR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56948C7-F0BE-EA46-86B9-E33B1B05CDC4}"/>
              </a:ext>
            </a:extLst>
          </p:cNvPr>
          <p:cNvSpPr/>
          <p:nvPr/>
        </p:nvSpPr>
        <p:spPr>
          <a:xfrm>
            <a:off x="8196721" y="600347"/>
            <a:ext cx="6999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CR" sz="3000" dirty="0">
                <a:solidFill>
                  <a:srgbClr val="595959"/>
                </a:solidFill>
                <a:latin typeface="Myriad Pro" panose="020B0503030403020204" pitchFamily="34" charset="0"/>
              </a:rPr>
              <a:t>🤓</a:t>
            </a:r>
            <a:endParaRPr lang="es-CR" sz="3000" dirty="0"/>
          </a:p>
        </p:txBody>
      </p:sp>
    </p:spTree>
    <p:extLst>
      <p:ext uri="{BB962C8B-B14F-4D97-AF65-F5344CB8AC3E}">
        <p14:creationId xmlns:p14="http://schemas.microsoft.com/office/powerpoint/2010/main" val="276128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8E71660-2C97-3D4C-8BB9-F86900D2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8183"/>
            <a:ext cx="8417859" cy="66357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altLang="es-CR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Variables Categóricas</a:t>
            </a:r>
            <a:endParaRPr lang="es-ES_tradnl" altLang="es-CR" b="1" dirty="0">
              <a:solidFill>
                <a:srgbClr val="7F7F7F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C0F525-DCF6-5E40-AF0F-ED129C61B125}"/>
              </a:ext>
            </a:extLst>
          </p:cNvPr>
          <p:cNvSpPr txBox="1">
            <a:spLocks/>
          </p:cNvSpPr>
          <p:nvPr/>
        </p:nvSpPr>
        <p:spPr bwMode="auto">
          <a:xfrm>
            <a:off x="364386" y="1045029"/>
            <a:ext cx="8417859" cy="33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Aft>
                <a:spcPts val="2400"/>
              </a:spcAft>
            </a:pPr>
            <a:r>
              <a:rPr lang="es-ES" altLang="es-CR" sz="2000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Matemáticamente estos modelos funcionan solamente con variables numéricas. </a:t>
            </a:r>
          </a:p>
          <a:p>
            <a:pPr eaLnBrk="1" hangingPunct="1">
              <a:spcAft>
                <a:spcPts val="2400"/>
              </a:spcAft>
            </a:pPr>
            <a:r>
              <a:rPr lang="es-ES" altLang="es-CR" sz="2000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Para variables categóricas, lo correcto es pasarlas códigos </a:t>
            </a:r>
            <a:r>
              <a:rPr lang="es-ES" altLang="es-CR" sz="2000" i="1" dirty="0" err="1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dummy</a:t>
            </a:r>
            <a:r>
              <a:rPr lang="es-ES" altLang="es-CR" sz="2000" i="1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s-ES" altLang="es-CR" sz="2000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antes de aplicar los métodos.</a:t>
            </a:r>
          </a:p>
          <a:p>
            <a:pPr eaLnBrk="1" hangingPunct="1">
              <a:spcAft>
                <a:spcPts val="2400"/>
              </a:spcAft>
            </a:pPr>
            <a:r>
              <a:rPr lang="es-ES" altLang="es-CR" sz="2000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Para Redes Neuronales, </a:t>
            </a:r>
            <a:r>
              <a:rPr lang="es-ES" altLang="es-CR" sz="2000" dirty="0" err="1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regressoR</a:t>
            </a:r>
            <a:r>
              <a:rPr lang="es-ES" altLang="es-CR" sz="2000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incluye automáticamente las variables categóricas como códigos disyuntivos completos. Si una variable tiene q categorías entonces </a:t>
            </a:r>
            <a:r>
              <a:rPr lang="es-ES" altLang="es-CR" sz="2000" dirty="0" err="1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regressoR</a:t>
            </a:r>
            <a:r>
              <a:rPr lang="es-ES" altLang="es-CR" sz="2000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incluirá q nuevas variables.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ED670-82A4-1141-8FB1-0E59B147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22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4080265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47C2D0-6418-834F-8822-F153F0D0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590"/>
            <a:ext cx="8229599" cy="74252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s-ES" altLang="es-CR" sz="4000" b="1" dirty="0">
                <a:solidFill>
                  <a:schemeClr val="accent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Ejemplo con </a:t>
            </a:r>
            <a:r>
              <a:rPr lang="es-ES" altLang="es-CR" sz="4000" b="1" dirty="0" err="1">
                <a:solidFill>
                  <a:schemeClr val="accent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regresso</a:t>
            </a:r>
            <a:r>
              <a:rPr lang="es-ES" altLang="es-CR" sz="4000" b="1" i="1" dirty="0" err="1">
                <a:solidFill>
                  <a:schemeClr val="accent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R</a:t>
            </a:r>
            <a:endParaRPr lang="es-ES_tradnl" altLang="es-CR" sz="4000" b="1" i="1" dirty="0">
              <a:solidFill>
                <a:schemeClr val="accent1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AA14CA-DE04-5C43-AEFE-60FC130FACB8}"/>
              </a:ext>
            </a:extLst>
          </p:cNvPr>
          <p:cNvSpPr txBox="1">
            <a:spLocks/>
          </p:cNvSpPr>
          <p:nvPr/>
        </p:nvSpPr>
        <p:spPr bwMode="auto">
          <a:xfrm>
            <a:off x="258944" y="896113"/>
            <a:ext cx="8592447" cy="387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Aft>
                <a:spcPts val="1800"/>
              </a:spcAft>
            </a:pPr>
            <a:r>
              <a:rPr lang="es-ES" altLang="es-CR" sz="2000" b="1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Nota: Para Redes Neuronales </a:t>
            </a:r>
            <a:r>
              <a:rPr lang="es-ES" altLang="es-CR" sz="2000" b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regressoR</a:t>
            </a:r>
            <a:r>
              <a:rPr lang="es-ES" altLang="es-CR" sz="2000" b="1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 incluye automáticamente las variables categóricas como códigos disyuntivos completos. Para cada categoría genera una nueva variable, es decir, si una variable tiene q categorías genera q variables.</a:t>
            </a:r>
          </a:p>
          <a:p>
            <a:pPr eaLnBrk="1" hangingPunct="1">
              <a:spcAft>
                <a:spcPts val="1800"/>
              </a:spcAft>
            </a:pPr>
            <a:r>
              <a:rPr lang="es-ES" altLang="es-CR" sz="2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Suponga que es el año 1974 y que somos consultores contratados por una empresa de bienes inmuebles para predecir el valor de viviendas en Boston. </a:t>
            </a:r>
          </a:p>
          <a:p>
            <a:pPr eaLnBrk="1" hangingPunct="1">
              <a:spcAft>
                <a:spcPts val="1800"/>
              </a:spcAft>
            </a:pPr>
            <a:r>
              <a:rPr lang="es-ES" altLang="es-CR" sz="2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Usamos la tabla de datos </a:t>
            </a:r>
            <a:r>
              <a:rPr lang="es-ES" altLang="es-CR" sz="20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BostonCasas</a:t>
            </a:r>
            <a:r>
              <a:rPr lang="es-ES" altLang="es-CR" sz="2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, obtenida del censo de 1970 en USA.</a:t>
            </a:r>
          </a:p>
          <a:p>
            <a:pPr eaLnBrk="1" hangingPunct="1">
              <a:spcAft>
                <a:spcPts val="1800"/>
              </a:spcAft>
            </a:pPr>
            <a:r>
              <a:rPr lang="es-ES" altLang="es-CR" sz="2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La tabla contiene características de una serie de viviendas en Boston, junto con sus precios de mercado en ese momento.</a:t>
            </a:r>
          </a:p>
          <a:p>
            <a:pPr eaLnBrk="1" hangingPunct="1">
              <a:spcAft>
                <a:spcPts val="1800"/>
              </a:spcAft>
            </a:pPr>
            <a:r>
              <a:rPr lang="es-ES" altLang="es-CR" sz="20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La tabla contiene 506 observaciones y 14 variables.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C05C8F5-7D4D-6F41-B92C-109EC32A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</p:spPr>
        <p:txBody>
          <a:bodyPr/>
          <a:lstStyle/>
          <a:p>
            <a:fld id="{4624E98C-54E1-8F4C-9379-6BF7059E518B}" type="slidenum">
              <a:rPr lang="en-US" altLang="es-CR" smtClean="0"/>
              <a:pPr/>
              <a:t>23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6376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1BC522-F1BC-344B-BF6F-13B6FBFC4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014"/>
            <a:ext cx="8229599" cy="74252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s-ES" altLang="es-CR" sz="4000" b="1" dirty="0">
                <a:solidFill>
                  <a:schemeClr val="accent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Detallamos las variables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41C22F-75E0-994D-9C91-18DDAC3E2EB9}"/>
              </a:ext>
            </a:extLst>
          </p:cNvPr>
          <p:cNvSpPr txBox="1">
            <a:spLocks/>
          </p:cNvSpPr>
          <p:nvPr/>
        </p:nvSpPr>
        <p:spPr bwMode="auto">
          <a:xfrm>
            <a:off x="246888" y="777624"/>
            <a:ext cx="8604504" cy="3851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altLang="es-CR" sz="18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Crimin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Tasa de crimen per cápita por ciudad.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ResidM25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Proporción de residenciales con más de 25 000 pies cuadrados.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NegocMin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Proporción de negocios no minoristas por ciudad. </a:t>
            </a:r>
            <a:r>
              <a:rPr lang="es-ES" altLang="es-CR" sz="1800" b="1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Baja, Media y Alta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LimitaRC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Indica si la propiedad limita con el río Charles o no. </a:t>
            </a:r>
            <a:r>
              <a:rPr lang="es-ES" altLang="es-CR" sz="1800" b="1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Sí, No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OxNitr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Niveles de concentración de óxidos de nitrógeno.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Habitac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Número medio de habitaciones por vivienda.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VivA1940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Proporción de viviendas ocupadas construidas antes de 1940.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6A85045-7DA0-B54D-BAB9-8A922D55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</p:spPr>
        <p:txBody>
          <a:bodyPr/>
          <a:lstStyle/>
          <a:p>
            <a:fld id="{4624E98C-54E1-8F4C-9379-6BF7059E518B}" type="slidenum">
              <a:rPr lang="en-US" altLang="es-CR" smtClean="0"/>
              <a:pPr/>
              <a:t>24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998176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A4B6A9-7809-914A-8786-12AC64EEFAC5}"/>
              </a:ext>
            </a:extLst>
          </p:cNvPr>
          <p:cNvSpPr txBox="1">
            <a:spLocks/>
          </p:cNvSpPr>
          <p:nvPr/>
        </p:nvSpPr>
        <p:spPr bwMode="auto">
          <a:xfrm>
            <a:off x="246888" y="786385"/>
            <a:ext cx="8604504" cy="3803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altLang="es-CR" sz="18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Distanc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Promedio ponderado de distancias a 5 importantes centros de empleo en Boston.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AccAutop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Índice de accesibilidad a autopistas radiales.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Impuesto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Tasa de impuesto a la propiedad de valor total por cada $10 000.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AlumProf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Proporción alumno-profesor por ciudad.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Afroame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Proporción de personas afroamericanas.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ClaseBaja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Porcentaje de la población de clase baja por ciudad.</a:t>
            </a:r>
          </a:p>
          <a:p>
            <a:pPr eaLnBrk="1" hangingPunct="1">
              <a:spcAft>
                <a:spcPts val="1200"/>
              </a:spcAft>
            </a:pPr>
            <a:r>
              <a:rPr lang="es-ES" altLang="es-CR" sz="1800" i="1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ValorProm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: Valor promedio de las viviendas ocupadas, </a:t>
            </a:r>
            <a:r>
              <a:rPr lang="es-ES" altLang="es-CR" sz="1800" b="1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en miles de dólares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FE688F-B0E2-7447-A818-1F6FE1B3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014"/>
            <a:ext cx="8229599" cy="74252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s-ES" altLang="es-CR" sz="4000" b="1" dirty="0">
                <a:solidFill>
                  <a:schemeClr val="accent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Detallamos las variables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BC7D614-5105-7A43-BEF0-1A633526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</p:spPr>
        <p:txBody>
          <a:bodyPr/>
          <a:lstStyle/>
          <a:p>
            <a:fld id="{4624E98C-54E1-8F4C-9379-6BF7059E518B}" type="slidenum">
              <a:rPr lang="en-US" altLang="es-CR" smtClean="0"/>
              <a:pPr/>
              <a:t>25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51433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6E54E2F-07FC-4949-9736-6FBA4DB8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77" y="333375"/>
            <a:ext cx="5698447" cy="4019550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958E5B0-9149-494A-814B-1C880DAD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</p:spPr>
        <p:txBody>
          <a:bodyPr/>
          <a:lstStyle/>
          <a:p>
            <a:fld id="{4624E98C-54E1-8F4C-9379-6BF7059E518B}" type="slidenum">
              <a:rPr lang="en-US" altLang="es-CR" smtClean="0"/>
              <a:pPr/>
              <a:t>26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964519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657350" y="1955007"/>
            <a:ext cx="5829300" cy="1102519"/>
          </a:xfrm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 err="1"/>
              <a:t>Muchas</a:t>
            </a:r>
            <a:r>
              <a:rPr lang="en-US"/>
              <a:t> Gracias</a:t>
            </a:r>
            <a:r>
              <a:rPr lang="en-US" dirty="0"/>
              <a:t>….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BC95883-CCC0-1B46-95C7-1B4D8B44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C74F-3214-8F4B-858F-7B6E85B55AA4}" type="slidenum">
              <a:rPr lang="en-US" altLang="es-CR" smtClean="0"/>
              <a:pPr/>
              <a:t>27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982277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72F2A40-992A-164C-B70B-E42CF3E5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64852"/>
            <a:ext cx="8229600" cy="66357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s-ES" altLang="es-CR" sz="3000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Un Poco de Estructura de Redes</a:t>
            </a:r>
            <a:endParaRPr lang="es-ES_tradnl" altLang="es-CR" sz="3000" b="1" dirty="0">
              <a:solidFill>
                <a:srgbClr val="7F7F7F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2" name="Picture 11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7752E977-086B-3B4C-B2EB-122FCBBA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416" y="1238853"/>
            <a:ext cx="4276356" cy="2950936"/>
          </a:xfrm>
          <a:prstGeom prst="rect">
            <a:avLst/>
          </a:prstGeom>
        </p:spPr>
      </p:pic>
      <p:pic>
        <p:nvPicPr>
          <p:cNvPr id="13" name="Picture 1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7EFE2B08-B3D1-3849-830D-32690D05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500339"/>
            <a:ext cx="3248902" cy="237557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891F34-E5B9-8E47-B0CA-944B9CE6194B}"/>
              </a:ext>
            </a:extLst>
          </p:cNvPr>
          <p:cNvCxnSpPr>
            <a:cxnSpLocks/>
          </p:cNvCxnSpPr>
          <p:nvPr/>
        </p:nvCxnSpPr>
        <p:spPr>
          <a:xfrm>
            <a:off x="4196443" y="986844"/>
            <a:ext cx="0" cy="3463585"/>
          </a:xfrm>
          <a:prstGeom prst="line">
            <a:avLst/>
          </a:prstGeom>
          <a:ln>
            <a:solidFill>
              <a:srgbClr val="D0B4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52FF3D-6B51-294C-A34B-58559122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3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056422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0D6940A4-BC7A-684D-8477-AEE18FD4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1" y="112370"/>
            <a:ext cx="8229600" cy="66357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altLang="es-CR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Estructura de las Capas</a:t>
            </a:r>
            <a:endParaRPr lang="es-ES_tradnl" altLang="es-CR" b="1" dirty="0">
              <a:solidFill>
                <a:srgbClr val="7F7F7F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F66048E-45CE-AE44-BC7F-63C6373237F7}"/>
              </a:ext>
            </a:extLst>
          </p:cNvPr>
          <p:cNvSpPr txBox="1">
            <a:spLocks/>
          </p:cNvSpPr>
          <p:nvPr/>
        </p:nvSpPr>
        <p:spPr bwMode="auto">
          <a:xfrm>
            <a:off x="559858" y="996823"/>
            <a:ext cx="2520488" cy="57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/>
            <a:r>
              <a:rPr lang="es-ES_tradnl" altLang="es-CR" sz="2000" b="1" dirty="0">
                <a:solidFill>
                  <a:srgbClr val="C00000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Capas de entrada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1DAAB7F-6A3F-2B4C-8EAB-BC1294BE2CA0}"/>
              </a:ext>
            </a:extLst>
          </p:cNvPr>
          <p:cNvSpPr txBox="1">
            <a:spLocks/>
          </p:cNvSpPr>
          <p:nvPr/>
        </p:nvSpPr>
        <p:spPr bwMode="auto">
          <a:xfrm>
            <a:off x="584217" y="1546073"/>
            <a:ext cx="2639608" cy="308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7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Debe haber una neurona por cada variable.</a:t>
            </a: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7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Se deben centrar y reducir las variables.</a:t>
            </a: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7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Por defecto no acepta variables categóricas.</a:t>
            </a: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7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Requiere pasarlas a variables </a:t>
            </a:r>
            <a:r>
              <a:rPr lang="es-ES" altLang="es-CR" sz="1700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dummy</a:t>
            </a:r>
            <a:r>
              <a:rPr lang="es-ES" altLang="es-CR" sz="17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BFFCC0F-FE7D-D84A-931D-FC16C383F69B}"/>
              </a:ext>
            </a:extLst>
          </p:cNvPr>
          <p:cNvSpPr txBox="1">
            <a:spLocks/>
          </p:cNvSpPr>
          <p:nvPr/>
        </p:nvSpPr>
        <p:spPr bwMode="auto">
          <a:xfrm>
            <a:off x="6234171" y="988269"/>
            <a:ext cx="2207701" cy="57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r>
              <a:rPr lang="es-ES_tradnl" altLang="es-CR" sz="2000" b="1" dirty="0">
                <a:solidFill>
                  <a:srgbClr val="00B050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Capas de salida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43ED90B-59D9-D242-82B2-13206781D6EB}"/>
              </a:ext>
            </a:extLst>
          </p:cNvPr>
          <p:cNvSpPr txBox="1">
            <a:spLocks/>
          </p:cNvSpPr>
          <p:nvPr/>
        </p:nvSpPr>
        <p:spPr bwMode="auto">
          <a:xfrm>
            <a:off x="6234171" y="1546074"/>
            <a:ext cx="2639609" cy="287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Para regresión usa una neurona.</a:t>
            </a: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Para clasificación binaria usa una neurona.</a:t>
            </a: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Para clasificación </a:t>
            </a:r>
            <a:r>
              <a:rPr lang="es-ES" altLang="es-CR" sz="1800" dirty="0" err="1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multiclase</a:t>
            </a: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 usa una neurona por cada clase.</a:t>
            </a: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Se debe indicar una función de activación adecuada.</a:t>
            </a:r>
          </a:p>
        </p:txBody>
      </p:sp>
      <p:sp>
        <p:nvSpPr>
          <p:cNvPr id="25" name="Double Brace 24">
            <a:extLst>
              <a:ext uri="{FF2B5EF4-FFF2-40B4-BE49-F238E27FC236}">
                <a16:creationId xmlns:a16="http://schemas.microsoft.com/office/drawing/2014/main" id="{7BAEEE01-DEB4-6249-8C54-ABE1C584F31D}"/>
              </a:ext>
            </a:extLst>
          </p:cNvPr>
          <p:cNvSpPr/>
          <p:nvPr/>
        </p:nvSpPr>
        <p:spPr>
          <a:xfrm>
            <a:off x="0" y="988269"/>
            <a:ext cx="9144000" cy="3428611"/>
          </a:xfrm>
          <a:prstGeom prst="bracePair">
            <a:avLst/>
          </a:prstGeom>
          <a:ln>
            <a:solidFill>
              <a:srgbClr val="D0B4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765E2AB-9755-214C-AAC2-CCEB18B710A5}"/>
              </a:ext>
            </a:extLst>
          </p:cNvPr>
          <p:cNvSpPr txBox="1">
            <a:spLocks/>
          </p:cNvSpPr>
          <p:nvPr/>
        </p:nvSpPr>
        <p:spPr bwMode="auto">
          <a:xfrm>
            <a:off x="3349634" y="954139"/>
            <a:ext cx="2444733" cy="57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/>
            <a:r>
              <a:rPr lang="es-ES_tradnl" altLang="es-CR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Capas ocultas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6F1747-CFCD-574C-B01B-F52FC327862B}"/>
              </a:ext>
            </a:extLst>
          </p:cNvPr>
          <p:cNvSpPr txBox="1">
            <a:spLocks/>
          </p:cNvSpPr>
          <p:nvPr/>
        </p:nvSpPr>
        <p:spPr bwMode="auto">
          <a:xfrm>
            <a:off x="3349634" y="1546073"/>
            <a:ext cx="2639609" cy="303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No es tan claro cuántas capas y neuronas usar.*</a:t>
            </a: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Para problemas simples no usar muchas capas.</a:t>
            </a: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Generalmente 1 o 2 capas son suficientes.</a:t>
            </a:r>
          </a:p>
          <a:p>
            <a:pPr marL="0" indent="0" eaLnBrk="1" hangingPunct="1">
              <a:spcAft>
                <a:spcPts val="1200"/>
              </a:spcAft>
              <a:buNone/>
            </a:pPr>
            <a:r>
              <a:rPr lang="es-ES" altLang="es-CR" sz="1800" dirty="0">
                <a:solidFill>
                  <a:srgbClr val="595959"/>
                </a:solidFill>
                <a:latin typeface="Myriad Pro" panose="020B0503030403020204" pitchFamily="34" charset="0"/>
                <a:ea typeface="ＭＳ Ｐゴシック" panose="020B0600070205080204" pitchFamily="34" charset="-128"/>
              </a:rPr>
              <a:t>Entre más capas y neuronas mayor tiempo de ejecución. Se busca balance.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815FE-701C-E74B-A04A-EB72C923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4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80773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9CDD7C-8B29-D04C-8D61-F94EC3335DBA}"/>
              </a:ext>
            </a:extLst>
          </p:cNvPr>
          <p:cNvSpPr txBox="1">
            <a:spLocks/>
          </p:cNvSpPr>
          <p:nvPr/>
        </p:nvSpPr>
        <p:spPr bwMode="auto">
          <a:xfrm>
            <a:off x="457200" y="204787"/>
            <a:ext cx="82296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s-ES" altLang="es-CR" b="1" dirty="0" err="1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Perceptrones</a:t>
            </a:r>
            <a:endParaRPr lang="es-ES_tradnl" altLang="es-CR" b="1" dirty="0">
              <a:solidFill>
                <a:srgbClr val="7F7F7F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1E2093-0D58-B94F-B13F-46424D53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42" y="1124615"/>
            <a:ext cx="4164917" cy="27270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598D5-65BF-6F4C-88E4-5123867B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5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6290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711F9-5E78-2343-98A2-A56106AF7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209925"/>
          </a:xfrm>
        </p:spPr>
        <p:txBody>
          <a:bodyPr>
            <a:normAutofit/>
          </a:bodyPr>
          <a:lstStyle/>
          <a:p>
            <a:pPr eaLnBrk="1" hangingPunct="1"/>
            <a:endParaRPr lang="es-ES_tradnl" altLang="es-CR" sz="28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  <a:p>
            <a:pPr lvl="2" eaLnBrk="1" hangingPunct="1">
              <a:buFont typeface="Arial" panose="020B0604020202020204" pitchFamily="34" charset="0"/>
              <a:buNone/>
            </a:pPr>
            <a:endParaRPr lang="es-ES_tradnl" altLang="es-CR" sz="2000" dirty="0">
              <a:solidFill>
                <a:srgbClr val="595959"/>
              </a:solidFill>
              <a:latin typeface="Myriad Pro" panose="020B0503030403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648A3A-BE89-B644-8F43-B3D0C59A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031"/>
            <a:ext cx="8229600" cy="66357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altLang="es-CR" b="1" dirty="0" err="1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Perceptrones</a:t>
            </a:r>
            <a:endParaRPr lang="es-ES_tradnl" altLang="es-CR" b="1" dirty="0">
              <a:solidFill>
                <a:srgbClr val="7F7F7F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F43B7E7-8CA8-0D4B-9896-3EACBA36932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19695" y="914401"/>
                <a:ext cx="8745401" cy="3780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Aft>
                    <a:spcPts val="1200"/>
                  </a:spcAft>
                </a:pPr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Prototipo de </a:t>
                </a:r>
                <a:r>
                  <a:rPr lang="es-ES_tradnl" altLang="es-CR" sz="2800" i="1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neurona artificial </a:t>
                </a:r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desarrollada en los 50s por Frank </a:t>
                </a:r>
                <a:r>
                  <a:rPr lang="es-ES_tradnl" altLang="es-CR" sz="2800" dirty="0" err="1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Rosenblatt</a:t>
                </a:r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</a:t>
                </a:r>
              </a:p>
              <a:p>
                <a:pPr eaLnBrk="1" hangingPunct="1">
                  <a:spcAft>
                    <a:spcPts val="1200"/>
                  </a:spcAft>
                </a:pPr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Recibe una serie de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𝑥</m:t>
                        </m:r>
                      </m:e>
                      <m:sub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1</m:t>
                        </m:r>
                      </m:sub>
                    </m:sSub>
                    <m:r>
                      <a:rPr lang="es-ES" altLang="es-CR" sz="28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,…, </m:t>
                    </m:r>
                    <m:sSub>
                      <m:sSubPr>
                        <m:ctrlP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𝑥</m:t>
                        </m:r>
                      </m:e>
                      <m:sub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reales y retorna un solo output binario </a:t>
                </a:r>
                <a14:m>
                  <m:oMath xmlns:m="http://schemas.openxmlformats.org/officeDocument/2006/math">
                    <m:r>
                      <a:rPr lang="es-ES_tradnl" altLang="es-CR" sz="2800" i="1" dirty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𝑦</m:t>
                    </m:r>
                  </m:oMath>
                </a14:m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</a:t>
                </a:r>
              </a:p>
              <a:p>
                <a:pPr eaLnBrk="1" hangingPunct="1">
                  <a:spcAft>
                    <a:spcPts val="1200"/>
                  </a:spcAft>
                </a:pPr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Utiliza pesos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𝑤</m:t>
                        </m:r>
                      </m:e>
                      <m:sub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1</m:t>
                        </m:r>
                      </m:sub>
                    </m:sSub>
                    <m:r>
                      <a:rPr lang="es-ES" altLang="es-CR" sz="28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,…, </m:t>
                    </m:r>
                    <m:sSub>
                      <m:sSubPr>
                        <m:ctrlP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𝑤</m:t>
                        </m:r>
                      </m:e>
                      <m:sub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𝑝</m:t>
                        </m:r>
                      </m:sub>
                    </m:sSub>
                    <m:r>
                      <a:rPr lang="es-ES" altLang="es-CR" sz="28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 </m:t>
                    </m:r>
                  </m:oMath>
                </a14:m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que representan importancia. </a:t>
                </a:r>
              </a:p>
              <a:p>
                <a:pPr eaLnBrk="1" hangingPunct="1">
                  <a:spcAft>
                    <a:spcPts val="1200"/>
                  </a:spcAft>
                </a:pPr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El output </a:t>
                </a:r>
                <a14:m>
                  <m:oMath xmlns:m="http://schemas.openxmlformats.org/officeDocument/2006/math">
                    <m:r>
                      <a:rPr lang="es-ES" altLang="es-CR" sz="28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𝑦</m:t>
                    </m:r>
                  </m:oMath>
                </a14:m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se define a partir de los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𝑥</m:t>
                        </m:r>
                      </m:e>
                      <m:sub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𝑤</m:t>
                        </m:r>
                      </m:e>
                      <m:sub>
                        <m:r>
                          <a:rPr lang="es-ES" altLang="es-CR" sz="2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altLang="es-CR" sz="28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F43B7E7-8CA8-0D4B-9896-3EACBA36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95" y="914401"/>
                <a:ext cx="8745401" cy="3780971"/>
              </a:xfrm>
              <a:prstGeom prst="rect">
                <a:avLst/>
              </a:prstGeom>
              <a:blipFill>
                <a:blip r:embed="rId3"/>
                <a:stretch>
                  <a:fillRect l="-1159" t="-2013" r="-2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9CE72C-D365-3646-8B70-DB054196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6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1091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9CDD7C-8B29-D04C-8D61-F94EC3335DBA}"/>
              </a:ext>
            </a:extLst>
          </p:cNvPr>
          <p:cNvSpPr txBox="1">
            <a:spLocks/>
          </p:cNvSpPr>
          <p:nvPr/>
        </p:nvSpPr>
        <p:spPr bwMode="auto">
          <a:xfrm>
            <a:off x="457200" y="204787"/>
            <a:ext cx="82296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s-ES" altLang="es-CR" b="1" dirty="0" err="1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Perceptrón</a:t>
            </a:r>
            <a:endParaRPr lang="es-ES_tradnl" altLang="es-CR" b="1" dirty="0">
              <a:solidFill>
                <a:srgbClr val="7F7F7F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1E2093-0D58-B94F-B13F-46424D53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815" y="1435617"/>
            <a:ext cx="3470370" cy="227226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191743-FCC1-9A43-B3A3-A9590253D0F7}"/>
              </a:ext>
            </a:extLst>
          </p:cNvPr>
          <p:cNvCxnSpPr>
            <a:cxnSpLocks/>
          </p:cNvCxnSpPr>
          <p:nvPr/>
        </p:nvCxnSpPr>
        <p:spPr>
          <a:xfrm flipV="1">
            <a:off x="1445846" y="2633786"/>
            <a:ext cx="1666461" cy="484553"/>
          </a:xfrm>
          <a:prstGeom prst="straightConnector1">
            <a:avLst/>
          </a:prstGeom>
          <a:ln w="22225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6884F2-B1D5-C441-9139-2664D0DF22E6}"/>
              </a:ext>
            </a:extLst>
          </p:cNvPr>
          <p:cNvCxnSpPr>
            <a:cxnSpLocks/>
          </p:cNvCxnSpPr>
          <p:nvPr/>
        </p:nvCxnSpPr>
        <p:spPr>
          <a:xfrm flipV="1">
            <a:off x="1445846" y="1932268"/>
            <a:ext cx="1666461" cy="1186070"/>
          </a:xfrm>
          <a:prstGeom prst="straightConnector1">
            <a:avLst/>
          </a:prstGeom>
          <a:ln w="22225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6D83CA-4717-2542-8C2C-8E24649B3CE7}"/>
              </a:ext>
            </a:extLst>
          </p:cNvPr>
          <p:cNvCxnSpPr>
            <a:cxnSpLocks/>
          </p:cNvCxnSpPr>
          <p:nvPr/>
        </p:nvCxnSpPr>
        <p:spPr>
          <a:xfrm>
            <a:off x="1445846" y="3118338"/>
            <a:ext cx="1666461" cy="166150"/>
          </a:xfrm>
          <a:prstGeom prst="straightConnector1">
            <a:avLst/>
          </a:prstGeom>
          <a:ln w="22225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E592CE-2FC5-A940-BD9C-7938F88DA373}"/>
              </a:ext>
            </a:extLst>
          </p:cNvPr>
          <p:cNvCxnSpPr>
            <a:cxnSpLocks/>
          </p:cNvCxnSpPr>
          <p:nvPr/>
        </p:nvCxnSpPr>
        <p:spPr>
          <a:xfrm flipH="1">
            <a:off x="3860801" y="992555"/>
            <a:ext cx="1062892" cy="851877"/>
          </a:xfrm>
          <a:prstGeom prst="straightConnector1">
            <a:avLst/>
          </a:prstGeom>
          <a:ln w="22225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8B7483-0842-474F-B72A-552EEAC914F6}"/>
              </a:ext>
            </a:extLst>
          </p:cNvPr>
          <p:cNvCxnSpPr>
            <a:cxnSpLocks/>
          </p:cNvCxnSpPr>
          <p:nvPr/>
        </p:nvCxnSpPr>
        <p:spPr>
          <a:xfrm flipH="1">
            <a:off x="3860801" y="992555"/>
            <a:ext cx="1062892" cy="1312984"/>
          </a:xfrm>
          <a:prstGeom prst="straightConnector1">
            <a:avLst/>
          </a:prstGeom>
          <a:ln w="22225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E2FF25-0915-C54E-8E65-382D153A4C70}"/>
              </a:ext>
            </a:extLst>
          </p:cNvPr>
          <p:cNvCxnSpPr>
            <a:cxnSpLocks/>
          </p:cNvCxnSpPr>
          <p:nvPr/>
        </p:nvCxnSpPr>
        <p:spPr>
          <a:xfrm flipH="1">
            <a:off x="3860801" y="992554"/>
            <a:ext cx="1062892" cy="1820984"/>
          </a:xfrm>
          <a:prstGeom prst="straightConnector1">
            <a:avLst/>
          </a:prstGeom>
          <a:ln w="22225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7FD769-B100-A549-9C20-AF2B97B49B5C}"/>
              </a:ext>
            </a:extLst>
          </p:cNvPr>
          <p:cNvCxnSpPr>
            <a:cxnSpLocks/>
          </p:cNvCxnSpPr>
          <p:nvPr/>
        </p:nvCxnSpPr>
        <p:spPr>
          <a:xfrm flipH="1">
            <a:off x="5947720" y="2188309"/>
            <a:ext cx="1234619" cy="445477"/>
          </a:xfrm>
          <a:prstGeom prst="straightConnector1">
            <a:avLst/>
          </a:prstGeom>
          <a:ln w="22225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7175F43-3444-2C4B-9F36-25F5A91937E8}"/>
              </a:ext>
            </a:extLst>
          </p:cNvPr>
          <p:cNvSpPr txBox="1"/>
          <p:nvPr/>
        </p:nvSpPr>
        <p:spPr>
          <a:xfrm>
            <a:off x="757988" y="2945935"/>
            <a:ext cx="7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Myriad Pro" panose="020B0503030403020204" pitchFamily="34" charset="0"/>
              </a:rPr>
              <a:t>Inputs</a:t>
            </a:r>
            <a:endParaRPr lang="en-US" sz="1600" i="1" dirty="0">
              <a:solidFill>
                <a:srgbClr val="595959"/>
              </a:solidFill>
              <a:latin typeface="Myriad Pro" panose="020B05030304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CD7E8E-908F-104B-985A-141DA6283F8E}"/>
              </a:ext>
            </a:extLst>
          </p:cNvPr>
          <p:cNvSpPr txBox="1"/>
          <p:nvPr/>
        </p:nvSpPr>
        <p:spPr>
          <a:xfrm>
            <a:off x="7182338" y="1997761"/>
            <a:ext cx="789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Myriad Pro" panose="020B0503030403020204" pitchFamily="34" charset="0"/>
              </a:rPr>
              <a:t>Output</a:t>
            </a:r>
            <a:endParaRPr lang="en-US" sz="1600" i="1" dirty="0">
              <a:solidFill>
                <a:srgbClr val="595959"/>
              </a:solidFill>
              <a:latin typeface="Myriad Pro" panose="020B05030304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41D6FF-B33E-654D-8C7F-04C2FF48C37A}"/>
              </a:ext>
            </a:extLst>
          </p:cNvPr>
          <p:cNvSpPr txBox="1"/>
          <p:nvPr/>
        </p:nvSpPr>
        <p:spPr>
          <a:xfrm>
            <a:off x="4923692" y="796857"/>
            <a:ext cx="748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Myriad Pro" panose="020B0503030403020204" pitchFamily="34" charset="0"/>
              </a:rPr>
              <a:t>Pesos</a:t>
            </a:r>
            <a:endParaRPr lang="en-US" sz="1600" i="1" dirty="0">
              <a:solidFill>
                <a:srgbClr val="595959"/>
              </a:solidFill>
              <a:latin typeface="Myriad Pro" panose="020B05030304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DBD9E0-34EB-9E47-A5C1-32D9E3A65B3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4853358" y="3024557"/>
            <a:ext cx="825758" cy="882698"/>
          </a:xfrm>
          <a:prstGeom prst="straightConnector1">
            <a:avLst/>
          </a:prstGeom>
          <a:ln w="22225">
            <a:solidFill>
              <a:srgbClr val="D861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6BEE30E-9BE0-484D-937D-3F0B789D1581}"/>
              </a:ext>
            </a:extLst>
          </p:cNvPr>
          <p:cNvSpPr txBox="1"/>
          <p:nvPr/>
        </p:nvSpPr>
        <p:spPr>
          <a:xfrm>
            <a:off x="4572001" y="3907255"/>
            <a:ext cx="22142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100" dirty="0">
                <a:solidFill>
                  <a:srgbClr val="595959"/>
                </a:solidFill>
                <a:latin typeface="Myriad Pro" panose="020B0503030403020204" pitchFamily="34" charset="0"/>
              </a:rPr>
              <a:t>Aquí se toman las decisiones</a:t>
            </a:r>
            <a:endParaRPr lang="es-ES_tradnl" sz="2100" i="1" dirty="0">
              <a:solidFill>
                <a:srgbClr val="595959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5F4D3C-F163-1647-897A-37D912C0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7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418493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4A147D-0FF0-E242-8D27-083B63449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3" y="0"/>
            <a:ext cx="8229600" cy="85725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altLang="es-CR" sz="4000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Definiendo el output – </a:t>
            </a:r>
            <a:r>
              <a:rPr lang="es-ES" altLang="es-CR" sz="4000" b="1" dirty="0" err="1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Perceptrón</a:t>
            </a:r>
            <a:r>
              <a:rPr lang="es-ES" altLang="es-CR" sz="4000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 </a:t>
            </a:r>
            <a:endParaRPr lang="es-ES_tradnl" altLang="es-CR" sz="4000" b="1" dirty="0">
              <a:solidFill>
                <a:srgbClr val="7F7F7F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2AECDCB-9CC5-7748-83FF-53713DD81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551" y="748929"/>
                <a:ext cx="8922449" cy="401833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El output binario </a:t>
                </a:r>
                <a14:m>
                  <m:oMath xmlns:m="http://schemas.openxmlformats.org/officeDocument/2006/math">
                    <m:r>
                      <a:rPr lang="es-ES" altLang="es-CR" sz="2400" i="1" dirty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𝑦</m:t>
                    </m:r>
                  </m:oMath>
                </a14:m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se define de la siguiente forma:</a:t>
                </a:r>
              </a:p>
              <a:p>
                <a:pPr marL="0" indent="0">
                  <a:buNone/>
                </a:pPr>
                <a:endParaRPr lang="es-ES" altLang="es-CR" sz="24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CR" sz="24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𝑦</m:t>
                      </m:r>
                      <m:r>
                        <a:rPr lang="es-ES" altLang="es-CR" sz="24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=</m:t>
                      </m:r>
                      <m:r>
                        <a:rPr lang="es-ES" altLang="es-CR" sz="24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𝑂𝑢𝑡𝑝𝑢𝑡</m:t>
                      </m:r>
                      <m:r>
                        <a:rPr lang="es-ES" altLang="es-CR" sz="24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s-ES" altLang="es-CR" sz="24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eqArrPr>
                            <m:e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0,  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𝑠𝑖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altLang="es-CR" sz="24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altLang="es-CR" sz="24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 </m:t>
                                      </m:r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≤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1,  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𝑠𝑖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altLang="es-CR" sz="24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altLang="es-CR" sz="24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 </m:t>
                                      </m:r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&gt;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  <m:r>
                        <a:rPr lang="es-ES" altLang="es-CR" sz="24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,</m:t>
                      </m:r>
                    </m:oMath>
                  </m:oMathPara>
                </a14:m>
                <a:endParaRPr lang="es-ES" altLang="es-CR" sz="24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donde </a:t>
                </a:r>
                <a14:m>
                  <m:oMath xmlns:m="http://schemas.openxmlformats.org/officeDocument/2006/math"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𝑢</m:t>
                    </m:r>
                  </m:oMath>
                </a14:m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es un umbral de decisión establecido. 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Los números reales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altLang="es-CR" sz="2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s-ES" altLang="es-CR" sz="2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𝑤</m:t>
                        </m:r>
                      </m:e>
                      <m:sub>
                        <m:r>
                          <a:rPr lang="es-ES" altLang="es-CR" sz="2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y </a:t>
                </a:r>
                <a14:m>
                  <m:oMath xmlns:m="http://schemas.openxmlformats.org/officeDocument/2006/math"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𝑢</m:t>
                    </m:r>
                  </m:oMath>
                </a14:m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son parámetros del </a:t>
                </a:r>
                <a:r>
                  <a:rPr lang="es-ES_tradnl" altLang="es-CR" sz="2400" dirty="0" err="1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perceptrón</a:t>
                </a:r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</a:t>
                </a:r>
              </a:p>
              <a:p>
                <a:pPr eaLnBrk="1" hangingPunct="1"/>
                <a:endParaRPr lang="es-ES_tradnl" altLang="es-CR" sz="27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2AECDCB-9CC5-7748-83FF-53713DD81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51" y="748929"/>
                <a:ext cx="8922449" cy="4018334"/>
              </a:xfrm>
              <a:blipFill>
                <a:blip r:embed="rId3"/>
                <a:stretch>
                  <a:fillRect l="-853" t="-9779" b="-5678"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DD01E0-75AA-D84D-B88C-E218F211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8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161244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4A147D-0FF0-E242-8D27-083B63449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3" y="0"/>
            <a:ext cx="8748397" cy="8572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s-ES" altLang="es-CR" sz="3000" b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Definiendo el output </a:t>
            </a:r>
            <a:r>
              <a:rPr lang="es-ES" altLang="es-CR" sz="3000" b="1" i="1" dirty="0">
                <a:solidFill>
                  <a:srgbClr val="7F7F7F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modificado</a:t>
            </a:r>
            <a:endParaRPr lang="es-ES_tradnl" altLang="es-CR" sz="3000" b="1" i="1" dirty="0">
              <a:solidFill>
                <a:srgbClr val="7F7F7F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2AECDCB-9CC5-7748-83FF-53713DD81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551" y="750773"/>
                <a:ext cx="8922449" cy="401833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El output binario </a:t>
                </a:r>
                <a14:m>
                  <m:oMath xmlns:m="http://schemas.openxmlformats.org/officeDocument/2006/math">
                    <m:r>
                      <a:rPr lang="es-ES" altLang="es-CR" sz="2400" i="1" dirty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𝑦</m:t>
                    </m:r>
                  </m:oMath>
                </a14:m>
                <a:r>
                  <a:rPr lang="es-ES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se define de la siguiente forma:</a:t>
                </a:r>
              </a:p>
              <a:p>
                <a:pPr marL="0" indent="0">
                  <a:buNone/>
                </a:pPr>
                <a:endParaRPr lang="es-ES" altLang="es-CR" sz="24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CR" sz="24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𝑦</m:t>
                      </m:r>
                      <m:r>
                        <a:rPr lang="es-ES" altLang="es-CR" sz="24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=</m:t>
                      </m:r>
                      <m:r>
                        <a:rPr lang="es-ES" altLang="es-CR" sz="24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𝑂𝑢𝑡𝑝𝑢𝑡</m:t>
                      </m:r>
                      <m:r>
                        <a:rPr lang="es-ES" altLang="es-CR" sz="24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s-ES" altLang="es-CR" sz="2400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</m:ctrlPr>
                            </m:eqArrPr>
                            <m:e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0,  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𝑠𝑖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altLang="es-CR" sz="24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altLang="es-CR" sz="24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 </m:t>
                                      </m:r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+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𝑏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=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𝑤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𝑥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+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𝑏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≤0</m:t>
                              </m:r>
                            </m:e>
                            <m:e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1,  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𝑠𝑖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altLang="es-CR" sz="24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altLang="es-CR" sz="24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 </m:t>
                                      </m:r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altLang="es-CR" sz="2400" i="1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anose="020B0600070205080204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s-ES" altLang="es-CR" sz="24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+</m:t>
                                  </m:r>
                                  <m:r>
                                    <a:rPr lang="es-ES" altLang="es-CR" sz="2400" i="1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ＭＳ Ｐゴシック" panose="020B0600070205080204" pitchFamily="34" charset="-128"/>
                                    </a:rPr>
                                    <m:t>𝑏</m:t>
                                  </m:r>
                                </m:e>
                              </m:nary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=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𝑤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𝑥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+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𝑏</m:t>
                              </m:r>
                              <m:r>
                                <a:rPr lang="es-ES" altLang="es-CR" sz="2400" i="1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s-ES" altLang="es-CR" sz="24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ＭＳ Ｐゴシック" panose="020B0600070205080204" pitchFamily="34" charset="-128"/>
                        </a:rPr>
                        <m:t>,</m:t>
                      </m:r>
                    </m:oMath>
                  </m:oMathPara>
                </a14:m>
                <a:endParaRPr lang="es-ES" altLang="es-CR" sz="24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donde </a:t>
                </a:r>
                <a14:m>
                  <m:oMath xmlns:m="http://schemas.openxmlformats.org/officeDocument/2006/math"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𝑏</m:t>
                    </m:r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=−</m:t>
                    </m:r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𝑢</m:t>
                    </m:r>
                  </m:oMath>
                </a14:m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Los números reales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altLang="es-CR" sz="2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s-ES" altLang="es-CR" sz="2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𝑤</m:t>
                        </m:r>
                      </m:e>
                      <m:sub>
                        <m:r>
                          <a:rPr lang="es-ES" altLang="es-CR" sz="2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y </a:t>
                </a:r>
                <a14:m>
                  <m:oMath xmlns:m="http://schemas.openxmlformats.org/officeDocument/2006/math">
                    <m:r>
                      <a:rPr lang="es-ES" altLang="es-CR" sz="2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𝑏</m:t>
                    </m:r>
                  </m:oMath>
                </a14:m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 son parámetros del </a:t>
                </a:r>
                <a:r>
                  <a:rPr lang="es-ES_tradnl" altLang="es-CR" sz="2400" dirty="0" err="1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perceptrón</a:t>
                </a:r>
                <a:r>
                  <a:rPr lang="es-ES_tradnl" altLang="es-CR" sz="2400" dirty="0">
                    <a:solidFill>
                      <a:srgbClr val="595959"/>
                    </a:solidFill>
                    <a:latin typeface="Myriad Pro" panose="020B0503030403020204" pitchFamily="34" charset="0"/>
                    <a:ea typeface="ＭＳ Ｐゴシック" panose="020B0600070205080204" pitchFamily="34" charset="-128"/>
                  </a:rPr>
                  <a:t>.</a:t>
                </a:r>
              </a:p>
              <a:p>
                <a:pPr eaLnBrk="1" hangingPunct="1"/>
                <a:endParaRPr lang="es-ES_tradnl" altLang="es-CR" sz="2700" dirty="0">
                  <a:solidFill>
                    <a:srgbClr val="595959"/>
                  </a:solidFill>
                  <a:latin typeface="Myriad Pro" panose="020B0503030403020204" pitchFamily="34" charset="0"/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2AECDCB-9CC5-7748-83FF-53713DD81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551" y="750773"/>
                <a:ext cx="8922449" cy="4018334"/>
              </a:xfrm>
              <a:blipFill>
                <a:blip r:embed="rId3"/>
                <a:stretch>
                  <a:fillRect l="-853" t="-9779" b="-5994"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3D593-FB2E-CD43-B9C9-029ABBDF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E98C-54E1-8F4C-9379-6BF7059E518B}" type="slidenum">
              <a:rPr lang="en-US" altLang="es-CR" smtClean="0"/>
              <a:pPr/>
              <a:t>9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943468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8409</TotalTime>
  <Words>1321</Words>
  <Application>Microsoft Macintosh PowerPoint</Application>
  <PresentationFormat>Presentación en pantalla (16:9)</PresentationFormat>
  <Paragraphs>178</Paragraphs>
  <Slides>27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Arial</vt:lpstr>
      <vt:lpstr>Arial Hebrew Scholar</vt:lpstr>
      <vt:lpstr>Calibri</vt:lpstr>
      <vt:lpstr>Cambria Math</vt:lpstr>
      <vt:lpstr>Century Gothic</vt:lpstr>
      <vt:lpstr>Myriad Pro</vt:lpstr>
      <vt:lpstr>Office Theme</vt:lpstr>
      <vt:lpstr>Presentación de PowerPoint</vt:lpstr>
      <vt:lpstr>Clasificación vs Regresión</vt:lpstr>
      <vt:lpstr>Un Poco de Estructura de Redes</vt:lpstr>
      <vt:lpstr>Estructura de las Capas</vt:lpstr>
      <vt:lpstr>Presentación de PowerPoint</vt:lpstr>
      <vt:lpstr>Perceptrones</vt:lpstr>
      <vt:lpstr>Presentación de PowerPoint</vt:lpstr>
      <vt:lpstr>Definiendo el output – Perceptrón </vt:lpstr>
      <vt:lpstr>Definiendo el output modificado</vt:lpstr>
      <vt:lpstr>Presentación de PowerPoint</vt:lpstr>
      <vt:lpstr>Presentación de PowerPoint</vt:lpstr>
      <vt:lpstr>Pero… ¡Esta propiedad no se cumple con redes de perceptrones! 😫  ¿Alguien sabe por qué? </vt:lpstr>
      <vt:lpstr>Presentación de PowerPoint</vt:lpstr>
      <vt:lpstr>¡Podemos superar esta dificultad!  ¿Cómo? Usando otro prototipo de neurona artificial 🤓</vt:lpstr>
      <vt:lpstr>Neurona Sigmoid</vt:lpstr>
      <vt:lpstr>Presentación de PowerPoint</vt:lpstr>
      <vt:lpstr>En Comparación con el Perceptrón…</vt:lpstr>
      <vt:lpstr>Similitud</vt:lpstr>
      <vt:lpstr>Funciones de Activación</vt:lpstr>
      <vt:lpstr>Presentación de PowerPoint</vt:lpstr>
      <vt:lpstr>Presentación de PowerPoint</vt:lpstr>
      <vt:lpstr>Variables Categóricas</vt:lpstr>
      <vt:lpstr>Ejemplo con regressoR</vt:lpstr>
      <vt:lpstr>Detallamos las variables</vt:lpstr>
      <vt:lpstr>Detallamos las variables</vt:lpstr>
      <vt:lpstr>Presentación de PowerPoint</vt:lpstr>
      <vt:lpstr>Muchas Gracias….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Oldemar Rodriguez</cp:lastModifiedBy>
  <cp:revision>329</cp:revision>
  <dcterms:created xsi:type="dcterms:W3CDTF">2010-04-12T23:12:02Z</dcterms:created>
  <dcterms:modified xsi:type="dcterms:W3CDTF">2020-11-12T18:14:46Z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